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12192000" cy="6858000"/>
  <p:notesSz cx="6858000" cy="9144000"/>
  <p:embeddedFontLst>
    <p:embeddedFont>
      <p:font typeface="Courgette" panose="020B0604020202020204" charset="0"/>
      <p:regular r:id="rId39"/>
    </p:embeddedFont>
    <p:embeddedFont>
      <p:font typeface="Impact" panose="020B0806030902050204" pitchFamily="34" charset="0"/>
      <p:regular r:id="rId40"/>
    </p:embeddedFont>
    <p:embeddedFont>
      <p:font typeface="Lexend ExtraBold" panose="020B0604020202020204" charset="0"/>
      <p:bold r:id="rId41"/>
    </p:embeddedFont>
    <p:embeddedFont>
      <p:font typeface="Play" panose="020B0604020202020204" charset="0"/>
      <p:regular r:id="rId42"/>
      <p:bold r:id="rId43"/>
    </p:embeddedFont>
    <p:embeddedFont>
      <p:font typeface="Roboto" panose="02000000000000000000" pitchFamily="2"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47F790A-8AD7-4CFA-A3BC-756A0884CB8C}">
  <a:tblStyle styleId="{B47F790A-8AD7-4CFA-A3BC-756A0884CB8C}"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66CED691-E195-459A-B514-F9B7173EEB48}"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faaf0beaed_1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2" name="Google Shape;92;g3faaf0beaed_1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 name="Google Shape;11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fb78275dc9_57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5" name="Google Shape;125;g3fb78275dc9_57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faaf0beaed_1_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g3faaf0beaed_1_8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8" name="Google Shape;148;g3faaf0beaed_1_8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3faaf0beaed_1_1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g3faaf0beaed_1_1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5" name="Google Shape;155;g3faaf0beaed_1_16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fb78275dc9_0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g3fb78275dc9_0_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2" name="Google Shape;162;g3fb78275dc9_0_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3faaf0beaed_1_1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g3faaf0beaed_1_16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9" name="Google Shape;169;g3faaf0beaed_1_16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3fb78275dc9_0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g3fb78275dc9_0_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6" name="Google Shape;176;g3fb78275dc9_0_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3fb78275dc9_23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g3fb78275dc9_23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0" name="Google Shape;200;g3fb78275dc9_23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faaf0beaed_1_1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g3faaf0beaed_1_18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7" name="Google Shape;207;g3faaf0beaed_1_18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fb78275dc9_23_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3" name="Google Shape;213;g3fb78275dc9_23_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4" name="Google Shape;214;g3fb78275dc9_23_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3fb78275dc9_0_6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1" name="Google Shape;231;g3fb78275dc9_0_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7" name="Google Shape;23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3" name="Google Shape;24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fb67d22edf_0_3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9" name="Google Shape;249;g3fb67d22edf_0_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3fb78275dc9_7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5" name="Google Shape;255;g3fb78275dc9_7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1" name="Google Shape;26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7" name="Google Shape;26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3fb6cbbaeb1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3fb6cbbaeb1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5" name="Google Shape;275;g3fb6cbbaeb1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3fb67d22edf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g3fb67d22edf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 name="Google Shape;29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6" name="Google Shape;306;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1" name="Google Shape;311;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0" name="Google Shape;320;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328" name="Google Shape;328;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5" name="Google Shape;33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fb78275dc9_7_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1" name="Google Shape;341;g3fb78275dc9_7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3fb67d22edf_0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7" name="Google Shape;347;g3fb67d22edf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3fb67d22edf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6" name="Google Shape;356;g3fb67d22edf_0_2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7" name="Google Shape;357;g3fb67d22edf_0_2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3" name="Google Shape;363;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0" name="Google Shape;3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 name="Google Shape;48;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5183188" y="987425"/>
            <a:ext cx="6172200" cy="4873625"/>
          </a:xfrm>
          <a:prstGeom prst="rect">
            <a:avLst/>
          </a:prstGeom>
          <a:noFill/>
          <a:ln>
            <a:noFill/>
          </a:ln>
        </p:spPr>
        <p:txBody>
          <a:bodyPr/>
          <a:lstStyle/>
          <a:p>
            <a:endParaRPr lang="en-US"/>
          </a:p>
        </p:txBody>
      </p:sp>
      <p:sp>
        <p:nvSpPr>
          <p:cNvPr id="68" name="Google Shape;68;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9.xml"/><Relationship Id="rId4" Type="http://schemas.openxmlformats.org/officeDocument/2006/relationships/image" Target="../media/image14.jp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4.xml"/><Relationship Id="rId5" Type="http://schemas.openxmlformats.org/officeDocument/2006/relationships/image" Target="../media/image19.png"/><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hyperlink" Target="mailto:a2j5@hotmail.com" TargetMode="External"/><Relationship Id="rId4" Type="http://schemas.openxmlformats.org/officeDocument/2006/relationships/hyperlink" Target="mailto:drbeysolow@amezion.org"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13"/>
          <p:cNvSpPr txBox="1">
            <a:spLocks noGrp="1"/>
          </p:cNvSpPr>
          <p:nvPr>
            <p:ph type="ctrTitle"/>
          </p:nvPr>
        </p:nvSpPr>
        <p:spPr>
          <a:xfrm>
            <a:off x="1524000" y="5090589"/>
            <a:ext cx="9144000" cy="9762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Play"/>
              <a:buNone/>
            </a:pPr>
            <a:r>
              <a:rPr lang="en-US" sz="6100" b="1">
                <a:solidFill>
                  <a:srgbClr val="980000"/>
                </a:solidFill>
              </a:rPr>
              <a:t>Interest Meeting</a:t>
            </a:r>
            <a:endParaRPr sz="6100" b="1">
              <a:solidFill>
                <a:srgbClr val="980000"/>
              </a:solidFill>
            </a:endParaRPr>
          </a:p>
        </p:txBody>
      </p:sp>
      <p:sp>
        <p:nvSpPr>
          <p:cNvPr id="89" name="Google Shape;89;p13"/>
          <p:cNvSpPr txBox="1"/>
          <p:nvPr/>
        </p:nvSpPr>
        <p:spPr>
          <a:xfrm>
            <a:off x="2423825" y="6021725"/>
            <a:ext cx="7058100" cy="694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800" b="1">
                <a:solidFill>
                  <a:schemeClr val="dk1"/>
                </a:solidFill>
              </a:rPr>
              <a:t>Wed. Sept 16th @ 7pm EST</a:t>
            </a:r>
            <a:endParaRPr sz="3800" b="1">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p:cNvGrpSpPr/>
        <p:nvPr/>
      </p:nvGrpSpPr>
      <p:grpSpPr>
        <a:xfrm>
          <a:off x="0" y="0"/>
          <a:ext cx="0" cy="0"/>
          <a:chOff x="0" y="0"/>
          <a:chExt cx="0" cy="0"/>
        </a:xfrm>
      </p:grpSpPr>
      <p:sp>
        <p:nvSpPr>
          <p:cNvPr id="94" name="Google Shape;94;p14"/>
          <p:cNvSpPr txBox="1">
            <a:spLocks noGrp="1"/>
          </p:cNvSpPr>
          <p:nvPr>
            <p:ph type="title"/>
          </p:nvPr>
        </p:nvSpPr>
        <p:spPr>
          <a:xfrm>
            <a:off x="4637780" y="752339"/>
            <a:ext cx="2946000" cy="868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960"/>
              <a:buFont typeface="Calibri"/>
              <a:buNone/>
            </a:pPr>
            <a:r>
              <a:rPr lang="en-US" sz="3860" b="1">
                <a:solidFill>
                  <a:srgbClr val="980000"/>
                </a:solidFill>
              </a:rPr>
              <a:t>Leadership</a:t>
            </a:r>
            <a:endParaRPr sz="3860" b="1">
              <a:solidFill>
                <a:srgbClr val="980000"/>
              </a:solidFill>
            </a:endParaRPr>
          </a:p>
        </p:txBody>
      </p:sp>
      <p:sp>
        <p:nvSpPr>
          <p:cNvPr id="95" name="Google Shape;95;p14"/>
          <p:cNvSpPr txBox="1">
            <a:spLocks noGrp="1"/>
          </p:cNvSpPr>
          <p:nvPr>
            <p:ph type="body" idx="1"/>
          </p:nvPr>
        </p:nvSpPr>
        <p:spPr>
          <a:xfrm>
            <a:off x="2066870" y="1961434"/>
            <a:ext cx="4071900" cy="4540200"/>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90000"/>
              </a:lnSpc>
              <a:spcBef>
                <a:spcPts val="1000"/>
              </a:spcBef>
              <a:spcAft>
                <a:spcPts val="0"/>
              </a:spcAft>
              <a:buSzPct val="75630"/>
              <a:buNone/>
            </a:pPr>
            <a:r>
              <a:rPr lang="en-US" b="1"/>
              <a:t>Bishop George D. Crenshaw </a:t>
            </a:r>
            <a:endParaRPr b="1"/>
          </a:p>
          <a:p>
            <a:pPr marL="457200" lvl="0" indent="-317183" algn="l" rtl="0">
              <a:lnSpc>
                <a:spcPct val="90000"/>
              </a:lnSpc>
              <a:spcBef>
                <a:spcPts val="1000"/>
              </a:spcBef>
              <a:spcAft>
                <a:spcPts val="0"/>
              </a:spcAft>
              <a:buSzPct val="64285"/>
              <a:buChar char="•"/>
            </a:pPr>
            <a:r>
              <a:rPr lang="en-US"/>
              <a:t>Board Chairman, Global Missions</a:t>
            </a:r>
            <a:endParaRPr/>
          </a:p>
          <a:p>
            <a:pPr marL="0" lvl="0" indent="0" algn="l" rtl="0">
              <a:lnSpc>
                <a:spcPct val="90000"/>
              </a:lnSpc>
              <a:spcBef>
                <a:spcPts val="1000"/>
              </a:spcBef>
              <a:spcAft>
                <a:spcPts val="0"/>
              </a:spcAft>
              <a:buClr>
                <a:schemeClr val="dk1"/>
              </a:buClr>
              <a:buSzPct val="100000"/>
              <a:buNone/>
            </a:pPr>
            <a:endParaRPr/>
          </a:p>
          <a:p>
            <a:pPr marL="0" lvl="0" indent="0" algn="l" rtl="0">
              <a:lnSpc>
                <a:spcPct val="90000"/>
              </a:lnSpc>
              <a:spcBef>
                <a:spcPts val="1000"/>
              </a:spcBef>
              <a:spcAft>
                <a:spcPts val="0"/>
              </a:spcAft>
              <a:buClr>
                <a:schemeClr val="dk1"/>
              </a:buClr>
              <a:buSzPct val="100000"/>
              <a:buNone/>
            </a:pPr>
            <a:r>
              <a:rPr lang="en-US" b="1"/>
              <a:t>Bishop Daran H. Mitchell</a:t>
            </a:r>
            <a:endParaRPr/>
          </a:p>
          <a:p>
            <a:pPr marL="457200" lvl="0" indent="-317183" algn="l" rtl="0">
              <a:lnSpc>
                <a:spcPct val="90000"/>
              </a:lnSpc>
              <a:spcBef>
                <a:spcPts val="1000"/>
              </a:spcBef>
              <a:spcAft>
                <a:spcPts val="0"/>
              </a:spcAft>
              <a:buSzPct val="64285"/>
              <a:buChar char="•"/>
            </a:pPr>
            <a:r>
              <a:rPr lang="en-US"/>
              <a:t>Mid-West Episcopal District</a:t>
            </a:r>
            <a:endParaRPr/>
          </a:p>
          <a:p>
            <a:pPr marL="0" lvl="0" indent="0" algn="l" rtl="0">
              <a:lnSpc>
                <a:spcPct val="90000"/>
              </a:lnSpc>
              <a:spcBef>
                <a:spcPts val="1000"/>
              </a:spcBef>
              <a:spcAft>
                <a:spcPts val="0"/>
              </a:spcAft>
              <a:buSzPct val="75630"/>
              <a:buNone/>
            </a:pPr>
            <a:endParaRPr/>
          </a:p>
          <a:p>
            <a:pPr marL="0" lvl="0" indent="0" algn="l" rtl="0">
              <a:lnSpc>
                <a:spcPct val="90000"/>
              </a:lnSpc>
              <a:spcBef>
                <a:spcPts val="1000"/>
              </a:spcBef>
              <a:spcAft>
                <a:spcPts val="0"/>
              </a:spcAft>
              <a:buSzPct val="75630"/>
              <a:buNone/>
            </a:pPr>
            <a:endParaRPr/>
          </a:p>
          <a:p>
            <a:pPr marL="0" lvl="0" indent="0" algn="l" rtl="0">
              <a:lnSpc>
                <a:spcPct val="90000"/>
              </a:lnSpc>
              <a:spcBef>
                <a:spcPts val="1000"/>
              </a:spcBef>
              <a:spcAft>
                <a:spcPts val="0"/>
              </a:spcAft>
              <a:buSzPct val="75630"/>
              <a:buNone/>
            </a:pPr>
            <a:r>
              <a:rPr lang="en-US" b="1"/>
              <a:t>Rev. Dr. Dwight B. Cannon</a:t>
            </a:r>
            <a:endParaRPr b="1"/>
          </a:p>
          <a:p>
            <a:pPr marL="457200" lvl="0" indent="-317183" algn="l" rtl="0">
              <a:lnSpc>
                <a:spcPct val="90000"/>
              </a:lnSpc>
              <a:spcBef>
                <a:spcPts val="1000"/>
              </a:spcBef>
              <a:spcAft>
                <a:spcPts val="0"/>
              </a:spcAft>
              <a:buSzPct val="64285"/>
              <a:buChar char="•"/>
            </a:pPr>
            <a:r>
              <a:rPr lang="en-US"/>
              <a:t>Executive Director, Global Missions </a:t>
            </a:r>
            <a:endParaRPr/>
          </a:p>
          <a:p>
            <a:pPr marL="457200" lvl="0" indent="-317183" algn="l" rtl="0">
              <a:lnSpc>
                <a:spcPct val="90000"/>
              </a:lnSpc>
              <a:spcBef>
                <a:spcPts val="0"/>
              </a:spcBef>
              <a:spcAft>
                <a:spcPts val="0"/>
              </a:spcAft>
              <a:buSzPct val="64285"/>
              <a:buChar char="•"/>
            </a:pPr>
            <a:r>
              <a:rPr lang="en-US"/>
              <a:t>Editor in Chief, </a:t>
            </a:r>
            <a:endParaRPr/>
          </a:p>
          <a:p>
            <a:pPr marL="457200" lvl="0" indent="0" algn="l" rtl="0">
              <a:lnSpc>
                <a:spcPct val="90000"/>
              </a:lnSpc>
              <a:spcBef>
                <a:spcPts val="1000"/>
              </a:spcBef>
              <a:spcAft>
                <a:spcPts val="0"/>
              </a:spcAft>
              <a:buSzPct val="75630"/>
              <a:buNone/>
            </a:pPr>
            <a:r>
              <a:rPr lang="en-US" b="1" i="1"/>
              <a:t>The Missionary Seer</a:t>
            </a:r>
            <a:endParaRPr b="1" i="1"/>
          </a:p>
        </p:txBody>
      </p:sp>
      <p:sp>
        <p:nvSpPr>
          <p:cNvPr id="96" name="Google Shape;96;p14"/>
          <p:cNvSpPr txBox="1">
            <a:spLocks noGrp="1"/>
          </p:cNvSpPr>
          <p:nvPr>
            <p:ph type="body" idx="2"/>
          </p:nvPr>
        </p:nvSpPr>
        <p:spPr>
          <a:xfrm>
            <a:off x="7752475" y="1724300"/>
            <a:ext cx="4252200" cy="2819400"/>
          </a:xfrm>
          <a:prstGeom prst="rect">
            <a:avLst/>
          </a:prstGeom>
          <a:noFill/>
          <a:ln>
            <a:noFill/>
          </a:ln>
        </p:spPr>
        <p:txBody>
          <a:bodyPr spcFirstLastPara="1" wrap="square" lIns="91425" tIns="45700" rIns="91425" bIns="45700" anchor="t" anchorCtr="0">
            <a:normAutofit/>
          </a:bodyPr>
          <a:lstStyle/>
          <a:p>
            <a:pPr marL="228600" lvl="0" indent="0" algn="l" rtl="0">
              <a:lnSpc>
                <a:spcPct val="80000"/>
              </a:lnSpc>
              <a:spcBef>
                <a:spcPts val="0"/>
              </a:spcBef>
              <a:spcAft>
                <a:spcPts val="0"/>
              </a:spcAft>
              <a:buSzPts val="1800"/>
              <a:buNone/>
            </a:pPr>
            <a:endParaRPr sz="1070"/>
          </a:p>
          <a:p>
            <a:pPr marL="0" lvl="0" indent="0" algn="l" rtl="0">
              <a:lnSpc>
                <a:spcPct val="80000"/>
              </a:lnSpc>
              <a:spcBef>
                <a:spcPts val="500"/>
              </a:spcBef>
              <a:spcAft>
                <a:spcPts val="0"/>
              </a:spcAft>
              <a:buSzPts val="1800"/>
              <a:buNone/>
            </a:pPr>
            <a:r>
              <a:rPr lang="en-US" sz="1899" b="1"/>
              <a:t>Iyabode (Yabo) Beysolow, MD, MPH</a:t>
            </a:r>
            <a:endParaRPr sz="1899" b="1"/>
          </a:p>
          <a:p>
            <a:pPr marL="457200" lvl="0" indent="-342868" algn="l" rtl="0">
              <a:lnSpc>
                <a:spcPct val="80000"/>
              </a:lnSpc>
              <a:spcBef>
                <a:spcPts val="500"/>
              </a:spcBef>
              <a:spcAft>
                <a:spcPts val="0"/>
              </a:spcAft>
              <a:buSzPts val="1799"/>
              <a:buChar char="•"/>
            </a:pPr>
            <a:r>
              <a:rPr lang="en-US" sz="1799"/>
              <a:t>Director, Global Medical Missions, </a:t>
            </a:r>
            <a:endParaRPr sz="1799"/>
          </a:p>
          <a:p>
            <a:pPr marL="457200" lvl="0" indent="-342868" algn="l" rtl="0">
              <a:lnSpc>
                <a:spcPct val="80000"/>
              </a:lnSpc>
              <a:spcBef>
                <a:spcPts val="0"/>
              </a:spcBef>
              <a:spcAft>
                <a:spcPts val="0"/>
              </a:spcAft>
              <a:buSzPts val="1799"/>
              <a:buChar char="•"/>
            </a:pPr>
            <a:r>
              <a:rPr lang="en-US" sz="1799"/>
              <a:t>Director, Health Ministry AME Zion Church</a:t>
            </a:r>
            <a:endParaRPr sz="710"/>
          </a:p>
          <a:p>
            <a:pPr marL="685800" lvl="1" indent="-99059" algn="l" rtl="0">
              <a:lnSpc>
                <a:spcPct val="80000"/>
              </a:lnSpc>
              <a:spcBef>
                <a:spcPts val="500"/>
              </a:spcBef>
              <a:spcAft>
                <a:spcPts val="0"/>
              </a:spcAft>
              <a:buClr>
                <a:schemeClr val="dk1"/>
              </a:buClr>
              <a:buSzPts val="780"/>
              <a:buNone/>
            </a:pPr>
            <a:endParaRPr sz="580"/>
          </a:p>
          <a:p>
            <a:pPr marL="685800" lvl="1" indent="-99059" algn="l" rtl="0">
              <a:lnSpc>
                <a:spcPct val="80000"/>
              </a:lnSpc>
              <a:spcBef>
                <a:spcPts val="500"/>
              </a:spcBef>
              <a:spcAft>
                <a:spcPts val="0"/>
              </a:spcAft>
              <a:buClr>
                <a:schemeClr val="dk1"/>
              </a:buClr>
              <a:buSzPts val="780"/>
              <a:buNone/>
            </a:pPr>
            <a:endParaRPr sz="580"/>
          </a:p>
          <a:p>
            <a:pPr marL="685800" lvl="1" indent="-99059" algn="l" rtl="0">
              <a:lnSpc>
                <a:spcPct val="80000"/>
              </a:lnSpc>
              <a:spcBef>
                <a:spcPts val="500"/>
              </a:spcBef>
              <a:spcAft>
                <a:spcPts val="0"/>
              </a:spcAft>
              <a:buClr>
                <a:schemeClr val="dk1"/>
              </a:buClr>
              <a:buSzPts val="780"/>
              <a:buNone/>
            </a:pPr>
            <a:endParaRPr sz="580"/>
          </a:p>
          <a:p>
            <a:pPr marL="0" lvl="0" indent="0" algn="l" rtl="0">
              <a:lnSpc>
                <a:spcPct val="80000"/>
              </a:lnSpc>
              <a:spcBef>
                <a:spcPts val="500"/>
              </a:spcBef>
              <a:spcAft>
                <a:spcPts val="0"/>
              </a:spcAft>
              <a:buSzPts val="1800"/>
              <a:buNone/>
            </a:pPr>
            <a:r>
              <a:rPr lang="en-US" sz="1850" b="1"/>
              <a:t>Presiding Elder Austin Young</a:t>
            </a:r>
            <a:endParaRPr sz="1850" b="1"/>
          </a:p>
          <a:p>
            <a:pPr marL="457200" lvl="0" indent="-342868" algn="l" rtl="0">
              <a:lnSpc>
                <a:spcPct val="80000"/>
              </a:lnSpc>
              <a:spcBef>
                <a:spcPts val="500"/>
              </a:spcBef>
              <a:spcAft>
                <a:spcPts val="0"/>
              </a:spcAft>
              <a:buSzPts val="1799"/>
              <a:buChar char="•"/>
            </a:pPr>
            <a:r>
              <a:rPr lang="en-US" sz="1799"/>
              <a:t>Presiding Elder of Trinidad &amp; Tobago Conference</a:t>
            </a:r>
            <a:endParaRPr sz="680"/>
          </a:p>
        </p:txBody>
      </p:sp>
      <p:pic>
        <p:nvPicPr>
          <p:cNvPr id="97" name="Google Shape;97;p14" title="bishiop_crenshaw.png"/>
          <p:cNvPicPr preferRelativeResize="0"/>
          <p:nvPr/>
        </p:nvPicPr>
        <p:blipFill rotWithShape="1">
          <a:blip r:embed="rId4">
            <a:alphaModFix/>
          </a:blip>
          <a:srcRect/>
          <a:stretch/>
        </p:blipFill>
        <p:spPr>
          <a:xfrm flipH="1">
            <a:off x="748120" y="1717037"/>
            <a:ext cx="1351978" cy="1394075"/>
          </a:xfrm>
          <a:prstGeom prst="rect">
            <a:avLst/>
          </a:prstGeom>
          <a:noFill/>
          <a:ln>
            <a:noFill/>
          </a:ln>
        </p:spPr>
      </p:pic>
      <p:pic>
        <p:nvPicPr>
          <p:cNvPr id="98" name="Google Shape;98;p14" title="mitchell.png"/>
          <p:cNvPicPr preferRelativeResize="0"/>
          <p:nvPr/>
        </p:nvPicPr>
        <p:blipFill>
          <a:blip r:embed="rId5">
            <a:alphaModFix/>
          </a:blip>
          <a:stretch>
            <a:fillRect/>
          </a:stretch>
        </p:blipFill>
        <p:spPr>
          <a:xfrm>
            <a:off x="748126" y="3303526"/>
            <a:ext cx="1351976" cy="1367301"/>
          </a:xfrm>
          <a:prstGeom prst="rect">
            <a:avLst/>
          </a:prstGeom>
          <a:noFill/>
          <a:ln>
            <a:noFill/>
          </a:ln>
        </p:spPr>
      </p:pic>
      <p:pic>
        <p:nvPicPr>
          <p:cNvPr id="99" name="Google Shape;99;p14" title="Dr. Cannon African Attire colors template.png"/>
          <p:cNvPicPr preferRelativeResize="0"/>
          <p:nvPr/>
        </p:nvPicPr>
        <p:blipFill rotWithShape="1">
          <a:blip r:embed="rId6">
            <a:alphaModFix/>
          </a:blip>
          <a:srcRect l="3480" r="3471"/>
          <a:stretch/>
        </p:blipFill>
        <p:spPr>
          <a:xfrm>
            <a:off x="714883" y="4908686"/>
            <a:ext cx="1351977" cy="1394073"/>
          </a:xfrm>
          <a:prstGeom prst="rect">
            <a:avLst/>
          </a:prstGeom>
          <a:noFill/>
          <a:ln>
            <a:noFill/>
          </a:ln>
        </p:spPr>
      </p:pic>
      <p:pic>
        <p:nvPicPr>
          <p:cNvPr id="100" name="Google Shape;100;p14" title="Screenshot 2025-06-18 114949.png"/>
          <p:cNvPicPr preferRelativeResize="0"/>
          <p:nvPr/>
        </p:nvPicPr>
        <p:blipFill rotWithShape="1">
          <a:blip r:embed="rId7">
            <a:alphaModFix/>
          </a:blip>
          <a:srcRect t="2217" b="2226"/>
          <a:stretch/>
        </p:blipFill>
        <p:spPr>
          <a:xfrm flipH="1">
            <a:off x="6332611" y="1682450"/>
            <a:ext cx="1338039" cy="1379709"/>
          </a:xfrm>
          <a:prstGeom prst="rect">
            <a:avLst/>
          </a:prstGeom>
          <a:noFill/>
          <a:ln>
            <a:noFill/>
          </a:ln>
        </p:spPr>
      </p:pic>
      <p:pic>
        <p:nvPicPr>
          <p:cNvPr id="101" name="Google Shape;101;p14" title="Screenshot 2025-06-18 115002.png"/>
          <p:cNvPicPr preferRelativeResize="0"/>
          <p:nvPr/>
        </p:nvPicPr>
        <p:blipFill rotWithShape="1">
          <a:blip r:embed="rId8">
            <a:alphaModFix/>
          </a:blip>
          <a:srcRect l="2580" r="2580"/>
          <a:stretch/>
        </p:blipFill>
        <p:spPr>
          <a:xfrm>
            <a:off x="6311968" y="4995974"/>
            <a:ext cx="1267331" cy="1306779"/>
          </a:xfrm>
          <a:prstGeom prst="rect">
            <a:avLst/>
          </a:prstGeom>
          <a:noFill/>
          <a:ln>
            <a:noFill/>
          </a:ln>
        </p:spPr>
      </p:pic>
      <p:pic>
        <p:nvPicPr>
          <p:cNvPr id="102" name="Google Shape;102;p14" title="elder young.png"/>
          <p:cNvPicPr preferRelativeResize="0"/>
          <p:nvPr/>
        </p:nvPicPr>
        <p:blipFill rotWithShape="1">
          <a:blip r:embed="rId9">
            <a:alphaModFix/>
          </a:blip>
          <a:srcRect l="961" r="961"/>
          <a:stretch/>
        </p:blipFill>
        <p:spPr>
          <a:xfrm flipH="1">
            <a:off x="6318674" y="3233349"/>
            <a:ext cx="1338039" cy="1379707"/>
          </a:xfrm>
          <a:prstGeom prst="rect">
            <a:avLst/>
          </a:prstGeom>
          <a:noFill/>
          <a:ln>
            <a:noFill/>
          </a:ln>
        </p:spPr>
      </p:pic>
      <p:sp>
        <p:nvSpPr>
          <p:cNvPr id="103" name="Google Shape;103;p14"/>
          <p:cNvSpPr txBox="1"/>
          <p:nvPr/>
        </p:nvSpPr>
        <p:spPr>
          <a:xfrm>
            <a:off x="7836550" y="4942825"/>
            <a:ext cx="4071900" cy="12414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500"/>
              </a:spcBef>
              <a:spcAft>
                <a:spcPts val="0"/>
              </a:spcAft>
              <a:buClr>
                <a:schemeClr val="dk1"/>
              </a:buClr>
              <a:buSzPts val="1800"/>
              <a:buFont typeface="Arial"/>
              <a:buNone/>
            </a:pPr>
            <a:r>
              <a:rPr lang="en-US" sz="1850" b="1">
                <a:solidFill>
                  <a:schemeClr val="dk1"/>
                </a:solidFill>
              </a:rPr>
              <a:t>Reverend Andrea Afolabi-Jallah, RN, BSN, MPH</a:t>
            </a:r>
            <a:endParaRPr sz="1850" b="1">
              <a:solidFill>
                <a:schemeClr val="dk1"/>
              </a:solidFill>
            </a:endParaRPr>
          </a:p>
          <a:p>
            <a:pPr marL="457200" lvl="0" indent="-339725" algn="l" rtl="0">
              <a:lnSpc>
                <a:spcPct val="80000"/>
              </a:lnSpc>
              <a:spcBef>
                <a:spcPts val="500"/>
              </a:spcBef>
              <a:spcAft>
                <a:spcPts val="0"/>
              </a:spcAft>
              <a:buClr>
                <a:schemeClr val="dk1"/>
              </a:buClr>
              <a:buSzPts val="1750"/>
              <a:buChar char="•"/>
            </a:pPr>
            <a:r>
              <a:rPr lang="en-US" sz="1750">
                <a:solidFill>
                  <a:schemeClr val="dk1"/>
                </a:solidFill>
              </a:rPr>
              <a:t>Minister, Shaw Temple </a:t>
            </a:r>
            <a:endParaRPr sz="1750">
              <a:solidFill>
                <a:schemeClr val="dk1"/>
              </a:solidFill>
            </a:endParaRPr>
          </a:p>
          <a:p>
            <a:pPr marL="457200" lvl="1" indent="0" algn="l" rtl="0">
              <a:lnSpc>
                <a:spcPct val="80000"/>
              </a:lnSpc>
              <a:spcBef>
                <a:spcPts val="500"/>
              </a:spcBef>
              <a:spcAft>
                <a:spcPts val="0"/>
              </a:spcAft>
              <a:buClr>
                <a:schemeClr val="dk1"/>
              </a:buClr>
              <a:buSzPts val="780"/>
              <a:buFont typeface="Arial"/>
              <a:buNone/>
            </a:pPr>
            <a:r>
              <a:rPr lang="en-US" sz="1750">
                <a:solidFill>
                  <a:schemeClr val="dk1"/>
                </a:solidFill>
              </a:rPr>
              <a:t>AME Zion</a:t>
            </a:r>
            <a:endParaRPr sz="1750">
              <a:solidFill>
                <a:schemeClr val="dk1"/>
              </a:solidFill>
            </a:endParaRPr>
          </a:p>
          <a:p>
            <a:pPr marL="457200" lvl="0" indent="-339725" algn="l" rtl="0">
              <a:lnSpc>
                <a:spcPct val="80000"/>
              </a:lnSpc>
              <a:spcBef>
                <a:spcPts val="500"/>
              </a:spcBef>
              <a:spcAft>
                <a:spcPts val="0"/>
              </a:spcAft>
              <a:buClr>
                <a:schemeClr val="dk1"/>
              </a:buClr>
              <a:buSzPts val="1750"/>
              <a:buChar char="•"/>
            </a:pPr>
            <a:r>
              <a:rPr lang="en-US" sz="1750">
                <a:solidFill>
                  <a:schemeClr val="dk1"/>
                </a:solidFill>
              </a:rPr>
              <a:t>Episcopal Area Health </a:t>
            </a:r>
            <a:endParaRPr sz="1750">
              <a:solidFill>
                <a:schemeClr val="dk1"/>
              </a:solidFill>
            </a:endParaRPr>
          </a:p>
          <a:p>
            <a:pPr marL="457200" lvl="1" indent="0" algn="l" rtl="0">
              <a:lnSpc>
                <a:spcPct val="80000"/>
              </a:lnSpc>
              <a:spcBef>
                <a:spcPts val="500"/>
              </a:spcBef>
              <a:spcAft>
                <a:spcPts val="0"/>
              </a:spcAft>
              <a:buClr>
                <a:schemeClr val="dk1"/>
              </a:buClr>
              <a:buSzPts val="780"/>
              <a:buFont typeface="Arial"/>
              <a:buNone/>
            </a:pPr>
            <a:r>
              <a:rPr lang="en-US" sz="1750">
                <a:solidFill>
                  <a:schemeClr val="dk1"/>
                </a:solidFill>
              </a:rPr>
              <a:t>Coordinator, South Atlantic</a:t>
            </a:r>
            <a:endParaRPr sz="1750">
              <a:solidFill>
                <a:schemeClr val="dk1"/>
              </a:solidFill>
            </a:endParaRPr>
          </a:p>
          <a:p>
            <a:pPr marL="0" lvl="0" indent="0" algn="l" rtl="0">
              <a:spcBef>
                <a:spcPts val="0"/>
              </a:spcBef>
              <a:spcAft>
                <a:spcPts val="0"/>
              </a:spcAft>
              <a:buNone/>
            </a:pPr>
            <a:endParaRPr sz="28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109" name="Google Shape;109;p15"/>
          <p:cNvSpPr txBox="1">
            <a:spLocks noGrp="1"/>
          </p:cNvSpPr>
          <p:nvPr>
            <p:ph type="title"/>
          </p:nvPr>
        </p:nvSpPr>
        <p:spPr>
          <a:xfrm>
            <a:off x="4710596" y="675500"/>
            <a:ext cx="2889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Play"/>
              <a:buNone/>
            </a:pPr>
            <a:r>
              <a:rPr lang="en-US" sz="4800" b="1">
                <a:solidFill>
                  <a:srgbClr val="980000"/>
                </a:solidFill>
              </a:rPr>
              <a:t>Agenda 1</a:t>
            </a:r>
            <a:endParaRPr sz="4800" b="1">
              <a:solidFill>
                <a:srgbClr val="980000"/>
              </a:solidFill>
            </a:endParaRPr>
          </a:p>
        </p:txBody>
      </p:sp>
      <p:sp>
        <p:nvSpPr>
          <p:cNvPr id="110" name="Google Shape;110;p15"/>
          <p:cNvSpPr txBox="1">
            <a:spLocks noGrp="1"/>
          </p:cNvSpPr>
          <p:nvPr>
            <p:ph type="body" idx="1"/>
          </p:nvPr>
        </p:nvSpPr>
        <p:spPr>
          <a:xfrm>
            <a:off x="505572" y="2163782"/>
            <a:ext cx="11218200" cy="4416900"/>
          </a:xfrm>
          <a:prstGeom prst="rect">
            <a:avLst/>
          </a:prstGeom>
          <a:noFill/>
          <a:ln>
            <a:noFill/>
          </a:ln>
        </p:spPr>
        <p:txBody>
          <a:bodyPr spcFirstLastPara="1" wrap="square" lIns="91425" tIns="45700" rIns="91425" bIns="45700" anchor="t" anchorCtr="0">
            <a:normAutofit fontScale="70000" lnSpcReduction="20000"/>
          </a:bodyPr>
          <a:lstStyle/>
          <a:p>
            <a:pPr marL="228600" lvl="0" indent="-241935" algn="l" rtl="0">
              <a:lnSpc>
                <a:spcPct val="90000"/>
              </a:lnSpc>
              <a:spcBef>
                <a:spcPts val="0"/>
              </a:spcBef>
              <a:spcAft>
                <a:spcPts val="0"/>
              </a:spcAft>
              <a:buClr>
                <a:schemeClr val="dk1"/>
              </a:buClr>
              <a:buSzPct val="100000"/>
              <a:buChar char="•"/>
            </a:pPr>
            <a:r>
              <a:rPr lang="en-US"/>
              <a:t>Opening Prayer</a:t>
            </a:r>
            <a:endParaRPr/>
          </a:p>
          <a:p>
            <a:pPr marL="228600" lvl="0" indent="-241935" algn="l" rtl="0">
              <a:lnSpc>
                <a:spcPct val="90000"/>
              </a:lnSpc>
              <a:spcBef>
                <a:spcPts val="1000"/>
              </a:spcBef>
              <a:spcAft>
                <a:spcPts val="0"/>
              </a:spcAft>
              <a:buClr>
                <a:schemeClr val="dk1"/>
              </a:buClr>
              <a:buSzPct val="100000"/>
              <a:buChar char="•"/>
            </a:pPr>
            <a:r>
              <a:rPr lang="en-US"/>
              <a:t>Opening Remarks – Bishop Crenshaw</a:t>
            </a:r>
            <a:endParaRPr/>
          </a:p>
          <a:p>
            <a:pPr marL="228600" lvl="0" indent="-241935" algn="l" rtl="0">
              <a:lnSpc>
                <a:spcPct val="90000"/>
              </a:lnSpc>
              <a:spcBef>
                <a:spcPts val="1000"/>
              </a:spcBef>
              <a:spcAft>
                <a:spcPts val="0"/>
              </a:spcAft>
              <a:buClr>
                <a:schemeClr val="dk1"/>
              </a:buClr>
              <a:buSzPct val="100000"/>
              <a:buChar char="•"/>
            </a:pPr>
            <a:r>
              <a:rPr lang="en-US"/>
              <a:t>Opening Remarks – Dr. Cannon</a:t>
            </a:r>
            <a:endParaRPr/>
          </a:p>
          <a:p>
            <a:pPr marL="228600" lvl="0" indent="-241935" algn="l" rtl="0">
              <a:lnSpc>
                <a:spcPct val="90000"/>
              </a:lnSpc>
              <a:spcBef>
                <a:spcPts val="1000"/>
              </a:spcBef>
              <a:spcAft>
                <a:spcPts val="0"/>
              </a:spcAft>
              <a:buClr>
                <a:schemeClr val="dk1"/>
              </a:buClr>
              <a:buSzPct val="100000"/>
              <a:buChar char="•"/>
            </a:pPr>
            <a:r>
              <a:rPr lang="en-US"/>
              <a:t>Introduction of the US Leadership/Planning Team – Sis. Evette (also Meeting Moderator) </a:t>
            </a:r>
            <a:endParaRPr/>
          </a:p>
          <a:p>
            <a:pPr marL="228600" lvl="0" indent="-241935" algn="l" rtl="0">
              <a:lnSpc>
                <a:spcPct val="90000"/>
              </a:lnSpc>
              <a:spcBef>
                <a:spcPts val="1000"/>
              </a:spcBef>
              <a:spcAft>
                <a:spcPts val="0"/>
              </a:spcAft>
              <a:buClr>
                <a:schemeClr val="dk1"/>
              </a:buClr>
              <a:buSzPct val="100000"/>
              <a:buChar char="•"/>
            </a:pPr>
            <a:r>
              <a:rPr lang="en-US"/>
              <a:t>Introduction of the Trinidad Leadership/Planning Team – Elder Young/Deaconness Moses</a:t>
            </a:r>
            <a:endParaRPr/>
          </a:p>
          <a:p>
            <a:pPr marL="228600" lvl="0" indent="-241935" algn="l" rtl="0">
              <a:lnSpc>
                <a:spcPct val="90000"/>
              </a:lnSpc>
              <a:spcBef>
                <a:spcPts val="1000"/>
              </a:spcBef>
              <a:spcAft>
                <a:spcPts val="0"/>
              </a:spcAft>
              <a:buClr>
                <a:schemeClr val="dk1"/>
              </a:buClr>
              <a:buSzPct val="100000"/>
              <a:buChar char="•"/>
            </a:pPr>
            <a:r>
              <a:rPr lang="en-US"/>
              <a:t>Global Missions Medical/Dental Overview – Dr. Beysolow and Rev. Jallah</a:t>
            </a:r>
            <a:endParaRPr/>
          </a:p>
          <a:p>
            <a:pPr marL="685800" lvl="1" indent="-259080" algn="l" rtl="0">
              <a:lnSpc>
                <a:spcPct val="115000"/>
              </a:lnSpc>
              <a:spcBef>
                <a:spcPts val="500"/>
              </a:spcBef>
              <a:spcAft>
                <a:spcPts val="0"/>
              </a:spcAft>
              <a:buClr>
                <a:srgbClr val="980000"/>
              </a:buClr>
              <a:buSzPct val="100000"/>
              <a:buChar char="•"/>
            </a:pPr>
            <a:r>
              <a:rPr lang="en-US" sz="2829" b="1" i="1">
                <a:solidFill>
                  <a:srgbClr val="980000"/>
                </a:solidFill>
              </a:rPr>
              <a:t>What to expect on the Mission Field, Daily Schedule, Clinic location, The ideal Mission Workers, Roles and Responsibilities</a:t>
            </a:r>
            <a:endParaRPr sz="2829" b="1" i="1">
              <a:solidFill>
                <a:srgbClr val="980000"/>
              </a:solidFill>
            </a:endParaRPr>
          </a:p>
          <a:p>
            <a:pPr marL="685800" lvl="1" indent="-259080" algn="l" rtl="0">
              <a:lnSpc>
                <a:spcPct val="115000"/>
              </a:lnSpc>
              <a:spcBef>
                <a:spcPts val="500"/>
              </a:spcBef>
              <a:spcAft>
                <a:spcPts val="0"/>
              </a:spcAft>
              <a:buClr>
                <a:srgbClr val="980000"/>
              </a:buClr>
              <a:buSzPct val="100000"/>
              <a:buChar char="•"/>
            </a:pPr>
            <a:r>
              <a:rPr lang="en-US" sz="2829" b="1" i="1">
                <a:solidFill>
                  <a:srgbClr val="980000"/>
                </a:solidFill>
              </a:rPr>
              <a:t>Dental – Dr. Dove</a:t>
            </a:r>
            <a:endParaRPr sz="2829" b="1" i="1">
              <a:solidFill>
                <a:srgbClr val="980000"/>
              </a:solidFill>
            </a:endParaRPr>
          </a:p>
          <a:p>
            <a:pPr marL="228600" lvl="0" indent="-241935" algn="l" rtl="0">
              <a:lnSpc>
                <a:spcPct val="90000"/>
              </a:lnSpc>
              <a:spcBef>
                <a:spcPts val="1000"/>
              </a:spcBef>
              <a:spcAft>
                <a:spcPts val="0"/>
              </a:spcAft>
              <a:buClr>
                <a:schemeClr val="dk1"/>
              </a:buClr>
              <a:buSzPct val="100000"/>
              <a:buChar char="•"/>
            </a:pPr>
            <a:r>
              <a:rPr lang="en-US"/>
              <a:t>Leadership Training Institute Overview – Dr. Merriweather and Elder Young</a:t>
            </a:r>
            <a:endParaRPr/>
          </a:p>
          <a:p>
            <a:pPr marL="228600" lvl="0" indent="-241935" algn="l" rtl="0">
              <a:lnSpc>
                <a:spcPct val="90000"/>
              </a:lnSpc>
              <a:spcBef>
                <a:spcPts val="1000"/>
              </a:spcBef>
              <a:spcAft>
                <a:spcPts val="0"/>
              </a:spcAft>
              <a:buClr>
                <a:schemeClr val="dk1"/>
              </a:buClr>
              <a:buSzPct val="100000"/>
              <a:buChar char="•"/>
            </a:pPr>
            <a:r>
              <a:rPr lang="en-US"/>
              <a:t>Trinidad – The Culture, The People, The Food, Lodging (Brix Hotel) – Trinidad Leadership Team</a:t>
            </a:r>
            <a:endParaRPr/>
          </a:p>
          <a:p>
            <a:pPr marL="228600" lvl="0" indent="-241935" algn="l" rtl="0">
              <a:lnSpc>
                <a:spcPct val="90000"/>
              </a:lnSpc>
              <a:spcBef>
                <a:spcPts val="1000"/>
              </a:spcBef>
              <a:spcAft>
                <a:spcPts val="0"/>
              </a:spcAft>
              <a:buClr>
                <a:schemeClr val="dk1"/>
              </a:buClr>
              <a:buSzPct val="100000"/>
              <a:buChar char="•"/>
            </a:pPr>
            <a:r>
              <a:rPr lang="en-US"/>
              <a:t>Trip package Cost: Travel, Lodging, Food, Ground Transport, Tours, Trip Cost  – Sis. Evette </a:t>
            </a:r>
            <a:endParaRPr/>
          </a:p>
          <a:p>
            <a:pPr marL="685800" lvl="1" indent="-238760" algn="l" rtl="0">
              <a:lnSpc>
                <a:spcPct val="90000"/>
              </a:lnSpc>
              <a:spcBef>
                <a:spcPts val="1000"/>
              </a:spcBef>
              <a:spcAft>
                <a:spcPts val="0"/>
              </a:spcAft>
              <a:buClr>
                <a:schemeClr val="dk1"/>
              </a:buClr>
              <a:buSzPct val="116667"/>
              <a:buChar char="•"/>
            </a:pPr>
            <a:r>
              <a:rPr lang="en-US"/>
              <a:t>Air travel to Trinidad (Suggested airlines) - Airfare to/fro Trinidad NOT included in trip costs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p:cNvGrpSpPr/>
        <p:nvPr/>
      </p:nvGrpSpPr>
      <p:grpSpPr>
        <a:xfrm>
          <a:off x="0" y="0"/>
          <a:ext cx="0" cy="0"/>
          <a:chOff x="0" y="0"/>
          <a:chExt cx="0" cy="0"/>
        </a:xfrm>
      </p:grpSpPr>
      <p:sp>
        <p:nvSpPr>
          <p:cNvPr id="115" name="Google Shape;115;p16"/>
          <p:cNvSpPr txBox="1">
            <a:spLocks noGrp="1"/>
          </p:cNvSpPr>
          <p:nvPr>
            <p:ph type="title"/>
          </p:nvPr>
        </p:nvSpPr>
        <p:spPr>
          <a:xfrm>
            <a:off x="4481344" y="734630"/>
            <a:ext cx="3488100" cy="924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Play"/>
              <a:buNone/>
            </a:pPr>
            <a:r>
              <a:rPr lang="en-US" sz="5100" b="1">
                <a:solidFill>
                  <a:srgbClr val="980000"/>
                </a:solidFill>
              </a:rPr>
              <a:t>Agenda 2</a:t>
            </a:r>
            <a:endParaRPr sz="5100" b="1">
              <a:solidFill>
                <a:srgbClr val="980000"/>
              </a:solidFill>
            </a:endParaRPr>
          </a:p>
        </p:txBody>
      </p:sp>
      <p:sp>
        <p:nvSpPr>
          <p:cNvPr id="116" name="Google Shape;116;p16"/>
          <p:cNvSpPr txBox="1">
            <a:spLocks noGrp="1"/>
          </p:cNvSpPr>
          <p:nvPr>
            <p:ph type="body" idx="1"/>
          </p:nvPr>
        </p:nvSpPr>
        <p:spPr>
          <a:xfrm>
            <a:off x="431680" y="1821575"/>
            <a:ext cx="11410200" cy="4724700"/>
          </a:xfrm>
          <a:prstGeom prst="rect">
            <a:avLst/>
          </a:prstGeom>
          <a:noFill/>
          <a:ln>
            <a:noFill/>
          </a:ln>
        </p:spPr>
        <p:txBody>
          <a:bodyPr spcFirstLastPara="1" wrap="square" lIns="91425" tIns="45700" rIns="91425" bIns="45700" anchor="t" anchorCtr="0">
            <a:noAutofit/>
          </a:bodyPr>
          <a:lstStyle/>
          <a:p>
            <a:pPr marL="457200" lvl="0" indent="-374650" algn="l" rtl="0">
              <a:lnSpc>
                <a:spcPct val="115000"/>
              </a:lnSpc>
              <a:spcBef>
                <a:spcPts val="0"/>
              </a:spcBef>
              <a:spcAft>
                <a:spcPts val="0"/>
              </a:spcAft>
              <a:buSzPts val="2300"/>
              <a:buChar char="•"/>
            </a:pPr>
            <a:r>
              <a:rPr lang="en-US" sz="2300"/>
              <a:t>Meals – breakfast at hotel, lunch on field/tour, dinner at hotel/nearby restaurant</a:t>
            </a:r>
            <a:endParaRPr sz="2300"/>
          </a:p>
          <a:p>
            <a:pPr marL="457200" lvl="0" indent="-374650" algn="l" rtl="0">
              <a:lnSpc>
                <a:spcPct val="115000"/>
              </a:lnSpc>
              <a:spcBef>
                <a:spcPts val="0"/>
              </a:spcBef>
              <a:spcAft>
                <a:spcPts val="0"/>
              </a:spcAft>
              <a:buSzPts val="2300"/>
              <a:buChar char="•"/>
            </a:pPr>
            <a:r>
              <a:rPr lang="en-US" sz="2300"/>
              <a:t>Ground Transport daily</a:t>
            </a:r>
            <a:endParaRPr sz="2300"/>
          </a:p>
          <a:p>
            <a:pPr marL="457200" lvl="0" indent="-361950" algn="l" rtl="0">
              <a:lnSpc>
                <a:spcPct val="115000"/>
              </a:lnSpc>
              <a:spcBef>
                <a:spcPts val="0"/>
              </a:spcBef>
              <a:spcAft>
                <a:spcPts val="0"/>
              </a:spcAft>
              <a:buSzPts val="2100"/>
              <a:buChar char="•"/>
            </a:pPr>
            <a:r>
              <a:rPr lang="en-US" sz="2300"/>
              <a:t>Tours: 10</a:t>
            </a:r>
            <a:r>
              <a:rPr lang="en-US" sz="2300" baseline="30000"/>
              <a:t>th</a:t>
            </a:r>
            <a:r>
              <a:rPr lang="en-US" sz="2300"/>
              <a:t> and 15</a:t>
            </a:r>
            <a:r>
              <a:rPr lang="en-US" sz="2300" baseline="30000"/>
              <a:t>t</a:t>
            </a:r>
            <a:r>
              <a:rPr lang="en-US" sz="2100" baseline="30000"/>
              <a:t>h</a:t>
            </a:r>
            <a:endParaRPr sz="2100"/>
          </a:p>
          <a:p>
            <a:pPr marL="457200" lvl="0" indent="-361950" algn="l" rtl="0">
              <a:lnSpc>
                <a:spcPct val="115000"/>
              </a:lnSpc>
              <a:spcBef>
                <a:spcPts val="0"/>
              </a:spcBef>
              <a:spcAft>
                <a:spcPts val="0"/>
              </a:spcAft>
              <a:buSzPts val="2100"/>
              <a:buChar char="•"/>
            </a:pPr>
            <a:r>
              <a:rPr lang="en-US" sz="2350"/>
              <a:t>Give away items – Collection and Shipping - TBD</a:t>
            </a:r>
            <a:endParaRPr sz="2350"/>
          </a:p>
          <a:p>
            <a:pPr marL="457200" lvl="0" indent="-361950" algn="l" rtl="0">
              <a:lnSpc>
                <a:spcPct val="115000"/>
              </a:lnSpc>
              <a:spcBef>
                <a:spcPts val="0"/>
              </a:spcBef>
              <a:spcAft>
                <a:spcPts val="0"/>
              </a:spcAft>
              <a:buSzPts val="2100"/>
              <a:buChar char="•"/>
            </a:pPr>
            <a:r>
              <a:rPr lang="en-US" sz="2350"/>
              <a:t>Q and A</a:t>
            </a:r>
            <a:endParaRPr sz="2350"/>
          </a:p>
          <a:p>
            <a:pPr marL="457200" lvl="0" indent="-361950" algn="l" rtl="0">
              <a:lnSpc>
                <a:spcPct val="115000"/>
              </a:lnSpc>
              <a:spcBef>
                <a:spcPts val="0"/>
              </a:spcBef>
              <a:spcAft>
                <a:spcPts val="0"/>
              </a:spcAft>
              <a:buSzPts val="2100"/>
              <a:buChar char="•"/>
            </a:pPr>
            <a:r>
              <a:rPr lang="en-US" sz="2350"/>
              <a:t>Next Steps – Sis. Evette and Dr. Cannon</a:t>
            </a:r>
            <a:endParaRPr sz="2350"/>
          </a:p>
          <a:p>
            <a:pPr marL="685800" lvl="1" indent="-220980" algn="l" rtl="0">
              <a:lnSpc>
                <a:spcPct val="70000"/>
              </a:lnSpc>
              <a:spcBef>
                <a:spcPts val="500"/>
              </a:spcBef>
              <a:spcAft>
                <a:spcPts val="0"/>
              </a:spcAft>
              <a:buClr>
                <a:schemeClr val="dk1"/>
              </a:buClr>
              <a:buSzPts val="2100"/>
              <a:buChar char="•"/>
            </a:pPr>
            <a:r>
              <a:rPr lang="en-US" sz="2100"/>
              <a:t>Registration</a:t>
            </a:r>
            <a:endParaRPr sz="2100"/>
          </a:p>
          <a:p>
            <a:pPr marL="685800" lvl="1" indent="-220980" algn="l" rtl="0">
              <a:lnSpc>
                <a:spcPct val="70000"/>
              </a:lnSpc>
              <a:spcBef>
                <a:spcPts val="500"/>
              </a:spcBef>
              <a:spcAft>
                <a:spcPts val="0"/>
              </a:spcAft>
              <a:buClr>
                <a:schemeClr val="dk1"/>
              </a:buClr>
              <a:buSzPts val="2100"/>
              <a:buChar char="•"/>
            </a:pPr>
            <a:r>
              <a:rPr lang="en-US" sz="2100"/>
              <a:t>Deposit</a:t>
            </a:r>
            <a:endParaRPr sz="2100"/>
          </a:p>
          <a:p>
            <a:pPr marL="685800" lvl="1" indent="-220980" algn="l" rtl="0">
              <a:lnSpc>
                <a:spcPct val="70000"/>
              </a:lnSpc>
              <a:spcBef>
                <a:spcPts val="500"/>
              </a:spcBef>
              <a:spcAft>
                <a:spcPts val="0"/>
              </a:spcAft>
              <a:buSzPts val="2100"/>
              <a:buChar char="•"/>
            </a:pPr>
            <a:r>
              <a:rPr lang="en-US" sz="2100"/>
              <a:t>Forms (Trip Covenant, General Contact Information)</a:t>
            </a:r>
            <a:endParaRPr sz="2100"/>
          </a:p>
          <a:p>
            <a:pPr marL="685800" lvl="1" indent="-220980" algn="l" rtl="0">
              <a:lnSpc>
                <a:spcPct val="70000"/>
              </a:lnSpc>
              <a:spcBef>
                <a:spcPts val="500"/>
              </a:spcBef>
              <a:spcAft>
                <a:spcPts val="0"/>
              </a:spcAft>
              <a:buClr>
                <a:schemeClr val="dk1"/>
              </a:buClr>
              <a:buSzPts val="2100"/>
              <a:buChar char="•"/>
            </a:pPr>
            <a:r>
              <a:rPr lang="en-US" sz="2100"/>
              <a:t>Payment schedule</a:t>
            </a:r>
            <a:endParaRPr sz="2100"/>
          </a:p>
          <a:p>
            <a:pPr marL="685800" lvl="1" indent="-220980" algn="l" rtl="0">
              <a:lnSpc>
                <a:spcPct val="70000"/>
              </a:lnSpc>
              <a:spcBef>
                <a:spcPts val="500"/>
              </a:spcBef>
              <a:spcAft>
                <a:spcPts val="0"/>
              </a:spcAft>
              <a:buClr>
                <a:schemeClr val="dk1"/>
              </a:buClr>
              <a:buSzPts val="2100"/>
              <a:buChar char="•"/>
            </a:pPr>
            <a:r>
              <a:rPr lang="en-US" sz="2100"/>
              <a:t>Meeting cadence from September – July 2027</a:t>
            </a:r>
            <a:endParaRPr sz="2100"/>
          </a:p>
          <a:p>
            <a:pPr marL="228600" lvl="0" indent="-213360" algn="l" rtl="0">
              <a:lnSpc>
                <a:spcPct val="70000"/>
              </a:lnSpc>
              <a:spcBef>
                <a:spcPts val="1000"/>
              </a:spcBef>
              <a:spcAft>
                <a:spcPts val="0"/>
              </a:spcAft>
              <a:buClr>
                <a:schemeClr val="dk1"/>
              </a:buClr>
              <a:buSzPts val="2350"/>
              <a:buChar char="•"/>
            </a:pPr>
            <a:r>
              <a:rPr lang="en-US" sz="2350"/>
              <a:t>Next Steps for Medical and Dental Team – Dr. Beysolow</a:t>
            </a:r>
            <a:endParaRPr sz="2350"/>
          </a:p>
          <a:p>
            <a:pPr marL="685800" lvl="1" indent="-263525" algn="l" rtl="0">
              <a:lnSpc>
                <a:spcPct val="70000"/>
              </a:lnSpc>
              <a:spcBef>
                <a:spcPts val="1000"/>
              </a:spcBef>
              <a:spcAft>
                <a:spcPts val="0"/>
              </a:spcAft>
              <a:buSzPts val="2350"/>
              <a:buChar char="•"/>
            </a:pPr>
            <a:r>
              <a:rPr lang="en-US" sz="2350"/>
              <a:t>Medical questionnaires, Vaccines, etc.</a:t>
            </a:r>
            <a:endParaRPr sz="2350"/>
          </a:p>
          <a:p>
            <a:pPr marL="685800" lvl="1" indent="-87630" algn="l" rtl="0">
              <a:lnSpc>
                <a:spcPct val="70000"/>
              </a:lnSpc>
              <a:spcBef>
                <a:spcPts val="500"/>
              </a:spcBef>
              <a:spcAft>
                <a:spcPts val="0"/>
              </a:spcAft>
              <a:buClr>
                <a:schemeClr val="dk1"/>
              </a:buClr>
              <a:buSzPts val="1500"/>
              <a:buNone/>
            </a:pPr>
            <a:endParaRPr sz="2100"/>
          </a:p>
          <a:p>
            <a:pPr marL="457200" lvl="1" indent="0" algn="l" rtl="0">
              <a:lnSpc>
                <a:spcPct val="70000"/>
              </a:lnSpc>
              <a:spcBef>
                <a:spcPts val="500"/>
              </a:spcBef>
              <a:spcAft>
                <a:spcPts val="0"/>
              </a:spcAft>
              <a:buClr>
                <a:schemeClr val="dk1"/>
              </a:buClr>
              <a:buSzPts val="1500"/>
              <a:buNone/>
            </a:pPr>
            <a:endParaRPr sz="2100"/>
          </a:p>
          <a:p>
            <a:pPr marL="685800" lvl="1" indent="-87630" algn="l" rtl="0">
              <a:lnSpc>
                <a:spcPct val="70000"/>
              </a:lnSpc>
              <a:spcBef>
                <a:spcPts val="500"/>
              </a:spcBef>
              <a:spcAft>
                <a:spcPts val="0"/>
              </a:spcAft>
              <a:buClr>
                <a:schemeClr val="dk1"/>
              </a:buClr>
              <a:buSzPts val="1500"/>
              <a:buNone/>
            </a:pPr>
            <a:endParaRPr sz="2100"/>
          </a:p>
          <a:p>
            <a:pPr marL="228600" lvl="0" indent="-64135" algn="l" rtl="0">
              <a:lnSpc>
                <a:spcPct val="70000"/>
              </a:lnSpc>
              <a:spcBef>
                <a:spcPts val="1000"/>
              </a:spcBef>
              <a:spcAft>
                <a:spcPts val="0"/>
              </a:spcAft>
              <a:buClr>
                <a:schemeClr val="dk1"/>
              </a:buClr>
              <a:buSzPts val="1750"/>
              <a:buNone/>
            </a:pPr>
            <a:endParaRPr sz="235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0"/>
        <p:cNvGrpSpPr/>
        <p:nvPr/>
      </p:nvGrpSpPr>
      <p:grpSpPr>
        <a:xfrm>
          <a:off x="0" y="0"/>
          <a:ext cx="0" cy="0"/>
          <a:chOff x="0" y="0"/>
          <a:chExt cx="0" cy="0"/>
        </a:xfrm>
      </p:grpSpPr>
      <p:sp>
        <p:nvSpPr>
          <p:cNvPr id="121" name="Google Shape;121;p17"/>
          <p:cNvSpPr txBox="1">
            <a:spLocks noGrp="1"/>
          </p:cNvSpPr>
          <p:nvPr>
            <p:ph type="title"/>
          </p:nvPr>
        </p:nvSpPr>
        <p:spPr>
          <a:xfrm>
            <a:off x="325275" y="2138375"/>
            <a:ext cx="8205900" cy="11760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000"/>
              <a:buFont typeface="Play"/>
              <a:buNone/>
            </a:pPr>
            <a:r>
              <a:rPr lang="en-US" b="1">
                <a:solidFill>
                  <a:srgbClr val="980000"/>
                </a:solidFill>
              </a:rPr>
              <a:t>Team Introductions</a:t>
            </a:r>
            <a:endParaRPr b="1">
              <a:solidFill>
                <a:srgbClr val="980000"/>
              </a:solidFill>
            </a:endParaRPr>
          </a:p>
        </p:txBody>
      </p:sp>
      <p:sp>
        <p:nvSpPr>
          <p:cNvPr id="122" name="Google Shape;122;p17"/>
          <p:cNvSpPr txBox="1">
            <a:spLocks noGrp="1"/>
          </p:cNvSpPr>
          <p:nvPr>
            <p:ph type="body" idx="1"/>
          </p:nvPr>
        </p:nvSpPr>
        <p:spPr>
          <a:xfrm>
            <a:off x="494600" y="3702675"/>
            <a:ext cx="11542800" cy="1062900"/>
          </a:xfrm>
          <a:prstGeom prst="rect">
            <a:avLst/>
          </a:prstGeom>
          <a:noFill/>
          <a:ln>
            <a:noFill/>
          </a:ln>
        </p:spPr>
        <p:txBody>
          <a:bodyPr spcFirstLastPara="1" wrap="square" lIns="91425" tIns="45700" rIns="91425" bIns="45700" anchor="t" anchorCtr="0">
            <a:normAutofit fontScale="92500"/>
          </a:bodyPr>
          <a:lstStyle/>
          <a:p>
            <a:pPr marL="0" lvl="0" indent="0" algn="l" rtl="0">
              <a:lnSpc>
                <a:spcPct val="90000"/>
              </a:lnSpc>
              <a:spcBef>
                <a:spcPts val="0"/>
              </a:spcBef>
              <a:spcAft>
                <a:spcPts val="0"/>
              </a:spcAft>
              <a:buClr>
                <a:srgbClr val="757575"/>
              </a:buClr>
              <a:buSzPct val="88889"/>
              <a:buNone/>
            </a:pPr>
            <a:r>
              <a:rPr lang="en-US" sz="2700" b="1">
                <a:solidFill>
                  <a:srgbClr val="000000"/>
                </a:solidFill>
              </a:rPr>
              <a:t>U.S. Planning and Leadership Team - Sis. Evette</a:t>
            </a:r>
            <a:endParaRPr sz="2700" b="1">
              <a:solidFill>
                <a:srgbClr val="000000"/>
              </a:solidFill>
            </a:endParaRPr>
          </a:p>
          <a:p>
            <a:pPr marL="0" lvl="0" indent="0" algn="l" rtl="0">
              <a:lnSpc>
                <a:spcPct val="90000"/>
              </a:lnSpc>
              <a:spcBef>
                <a:spcPts val="1000"/>
              </a:spcBef>
              <a:spcAft>
                <a:spcPts val="0"/>
              </a:spcAft>
              <a:buClr>
                <a:srgbClr val="757575"/>
              </a:buClr>
              <a:buSzPct val="88889"/>
              <a:buNone/>
            </a:pPr>
            <a:r>
              <a:rPr lang="en-US" sz="2700" b="1">
                <a:solidFill>
                  <a:srgbClr val="000000"/>
                </a:solidFill>
              </a:rPr>
              <a:t>Trinidad Planning and Leadership Team – Elder Young/Deaconess Moses</a:t>
            </a:r>
            <a:endParaRPr sz="2700" b="1">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6"/>
        <p:cNvGrpSpPr/>
        <p:nvPr/>
      </p:nvGrpSpPr>
      <p:grpSpPr>
        <a:xfrm>
          <a:off x="0" y="0"/>
          <a:ext cx="0" cy="0"/>
          <a:chOff x="0" y="0"/>
          <a:chExt cx="0" cy="0"/>
        </a:xfrm>
      </p:grpSpPr>
      <p:sp>
        <p:nvSpPr>
          <p:cNvPr id="127" name="Google Shape;127;p18"/>
          <p:cNvSpPr txBox="1">
            <a:spLocks noGrp="1"/>
          </p:cNvSpPr>
          <p:nvPr>
            <p:ph type="title"/>
          </p:nvPr>
        </p:nvSpPr>
        <p:spPr>
          <a:xfrm>
            <a:off x="4637780" y="752339"/>
            <a:ext cx="2946000" cy="868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960"/>
              <a:buFont typeface="Calibri"/>
              <a:buNone/>
            </a:pPr>
            <a:r>
              <a:rPr lang="en-US" sz="3860" b="1">
                <a:solidFill>
                  <a:srgbClr val="980000"/>
                </a:solidFill>
              </a:rPr>
              <a:t>Leadership</a:t>
            </a:r>
            <a:endParaRPr sz="3860" b="1">
              <a:solidFill>
                <a:srgbClr val="980000"/>
              </a:solidFill>
            </a:endParaRPr>
          </a:p>
        </p:txBody>
      </p:sp>
      <p:sp>
        <p:nvSpPr>
          <p:cNvPr id="128" name="Google Shape;128;p18"/>
          <p:cNvSpPr txBox="1">
            <a:spLocks noGrp="1"/>
          </p:cNvSpPr>
          <p:nvPr>
            <p:ph type="body" idx="1"/>
          </p:nvPr>
        </p:nvSpPr>
        <p:spPr>
          <a:xfrm>
            <a:off x="2066870" y="1961434"/>
            <a:ext cx="4071900" cy="4540200"/>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90000"/>
              </a:lnSpc>
              <a:spcBef>
                <a:spcPts val="1000"/>
              </a:spcBef>
              <a:spcAft>
                <a:spcPts val="0"/>
              </a:spcAft>
              <a:buSzPct val="75630"/>
              <a:buNone/>
            </a:pPr>
            <a:r>
              <a:rPr lang="en-US" b="1"/>
              <a:t>Bishop George D. Crenshaw </a:t>
            </a:r>
            <a:endParaRPr b="1"/>
          </a:p>
          <a:p>
            <a:pPr marL="457200" lvl="0" indent="-317183" algn="l" rtl="0">
              <a:lnSpc>
                <a:spcPct val="90000"/>
              </a:lnSpc>
              <a:spcBef>
                <a:spcPts val="1000"/>
              </a:spcBef>
              <a:spcAft>
                <a:spcPts val="0"/>
              </a:spcAft>
              <a:buSzPct val="64285"/>
              <a:buChar char="•"/>
            </a:pPr>
            <a:r>
              <a:rPr lang="en-US"/>
              <a:t>Board Chairman, Global Missions</a:t>
            </a:r>
            <a:endParaRPr/>
          </a:p>
          <a:p>
            <a:pPr marL="0" lvl="0" indent="0" algn="l" rtl="0">
              <a:lnSpc>
                <a:spcPct val="90000"/>
              </a:lnSpc>
              <a:spcBef>
                <a:spcPts val="1000"/>
              </a:spcBef>
              <a:spcAft>
                <a:spcPts val="0"/>
              </a:spcAft>
              <a:buClr>
                <a:schemeClr val="dk1"/>
              </a:buClr>
              <a:buSzPct val="100000"/>
              <a:buNone/>
            </a:pPr>
            <a:endParaRPr/>
          </a:p>
          <a:p>
            <a:pPr marL="0" lvl="0" indent="0" algn="l" rtl="0">
              <a:lnSpc>
                <a:spcPct val="90000"/>
              </a:lnSpc>
              <a:spcBef>
                <a:spcPts val="1000"/>
              </a:spcBef>
              <a:spcAft>
                <a:spcPts val="0"/>
              </a:spcAft>
              <a:buClr>
                <a:schemeClr val="dk1"/>
              </a:buClr>
              <a:buSzPct val="100000"/>
              <a:buNone/>
            </a:pPr>
            <a:r>
              <a:rPr lang="en-US" b="1"/>
              <a:t>Bishop Daran H. Mitchell</a:t>
            </a:r>
            <a:endParaRPr/>
          </a:p>
          <a:p>
            <a:pPr marL="457200" lvl="0" indent="-317183" algn="l" rtl="0">
              <a:lnSpc>
                <a:spcPct val="90000"/>
              </a:lnSpc>
              <a:spcBef>
                <a:spcPts val="1000"/>
              </a:spcBef>
              <a:spcAft>
                <a:spcPts val="0"/>
              </a:spcAft>
              <a:buSzPct val="64285"/>
              <a:buChar char="•"/>
            </a:pPr>
            <a:r>
              <a:rPr lang="en-US"/>
              <a:t>Mid-West Episcopal District</a:t>
            </a:r>
            <a:endParaRPr/>
          </a:p>
          <a:p>
            <a:pPr marL="0" lvl="0" indent="0" algn="l" rtl="0">
              <a:lnSpc>
                <a:spcPct val="90000"/>
              </a:lnSpc>
              <a:spcBef>
                <a:spcPts val="1000"/>
              </a:spcBef>
              <a:spcAft>
                <a:spcPts val="0"/>
              </a:spcAft>
              <a:buSzPct val="75630"/>
              <a:buNone/>
            </a:pPr>
            <a:endParaRPr/>
          </a:p>
          <a:p>
            <a:pPr marL="0" lvl="0" indent="0" algn="l" rtl="0">
              <a:lnSpc>
                <a:spcPct val="90000"/>
              </a:lnSpc>
              <a:spcBef>
                <a:spcPts val="1000"/>
              </a:spcBef>
              <a:spcAft>
                <a:spcPts val="0"/>
              </a:spcAft>
              <a:buSzPct val="75630"/>
              <a:buNone/>
            </a:pPr>
            <a:endParaRPr/>
          </a:p>
          <a:p>
            <a:pPr marL="0" lvl="0" indent="0" algn="l" rtl="0">
              <a:lnSpc>
                <a:spcPct val="90000"/>
              </a:lnSpc>
              <a:spcBef>
                <a:spcPts val="1000"/>
              </a:spcBef>
              <a:spcAft>
                <a:spcPts val="0"/>
              </a:spcAft>
              <a:buSzPct val="75630"/>
              <a:buNone/>
            </a:pPr>
            <a:r>
              <a:rPr lang="en-US" b="1"/>
              <a:t>Rev. Dr. Dwight B. Cannon</a:t>
            </a:r>
            <a:endParaRPr b="1"/>
          </a:p>
          <a:p>
            <a:pPr marL="457200" lvl="0" indent="-317183" algn="l" rtl="0">
              <a:lnSpc>
                <a:spcPct val="90000"/>
              </a:lnSpc>
              <a:spcBef>
                <a:spcPts val="1000"/>
              </a:spcBef>
              <a:spcAft>
                <a:spcPts val="0"/>
              </a:spcAft>
              <a:buSzPct val="64285"/>
              <a:buChar char="•"/>
            </a:pPr>
            <a:r>
              <a:rPr lang="en-US"/>
              <a:t>Executive Director, Global Missions </a:t>
            </a:r>
            <a:endParaRPr/>
          </a:p>
          <a:p>
            <a:pPr marL="457200" lvl="0" indent="-317183" algn="l" rtl="0">
              <a:lnSpc>
                <a:spcPct val="90000"/>
              </a:lnSpc>
              <a:spcBef>
                <a:spcPts val="0"/>
              </a:spcBef>
              <a:spcAft>
                <a:spcPts val="0"/>
              </a:spcAft>
              <a:buSzPct val="64285"/>
              <a:buChar char="•"/>
            </a:pPr>
            <a:r>
              <a:rPr lang="en-US"/>
              <a:t>Editor in Chief, </a:t>
            </a:r>
            <a:endParaRPr/>
          </a:p>
          <a:p>
            <a:pPr marL="457200" lvl="0" indent="0" algn="l" rtl="0">
              <a:lnSpc>
                <a:spcPct val="90000"/>
              </a:lnSpc>
              <a:spcBef>
                <a:spcPts val="1000"/>
              </a:spcBef>
              <a:spcAft>
                <a:spcPts val="0"/>
              </a:spcAft>
              <a:buSzPct val="75630"/>
              <a:buNone/>
            </a:pPr>
            <a:r>
              <a:rPr lang="en-US" b="1" i="1"/>
              <a:t>The Missionary Seer</a:t>
            </a:r>
            <a:endParaRPr b="1" i="1"/>
          </a:p>
        </p:txBody>
      </p:sp>
      <p:sp>
        <p:nvSpPr>
          <p:cNvPr id="129" name="Google Shape;129;p18"/>
          <p:cNvSpPr txBox="1">
            <a:spLocks noGrp="1"/>
          </p:cNvSpPr>
          <p:nvPr>
            <p:ph type="body" idx="2"/>
          </p:nvPr>
        </p:nvSpPr>
        <p:spPr>
          <a:xfrm>
            <a:off x="7752475" y="1724300"/>
            <a:ext cx="4252200" cy="2819400"/>
          </a:xfrm>
          <a:prstGeom prst="rect">
            <a:avLst/>
          </a:prstGeom>
          <a:noFill/>
          <a:ln>
            <a:noFill/>
          </a:ln>
        </p:spPr>
        <p:txBody>
          <a:bodyPr spcFirstLastPara="1" wrap="square" lIns="91425" tIns="45700" rIns="91425" bIns="45700" anchor="t" anchorCtr="0">
            <a:normAutofit/>
          </a:bodyPr>
          <a:lstStyle/>
          <a:p>
            <a:pPr marL="228600" lvl="0" indent="0" algn="l" rtl="0">
              <a:lnSpc>
                <a:spcPct val="80000"/>
              </a:lnSpc>
              <a:spcBef>
                <a:spcPts val="0"/>
              </a:spcBef>
              <a:spcAft>
                <a:spcPts val="0"/>
              </a:spcAft>
              <a:buSzPts val="1800"/>
              <a:buNone/>
            </a:pPr>
            <a:endParaRPr sz="1070"/>
          </a:p>
          <a:p>
            <a:pPr marL="0" lvl="0" indent="0" algn="l" rtl="0">
              <a:lnSpc>
                <a:spcPct val="80000"/>
              </a:lnSpc>
              <a:spcBef>
                <a:spcPts val="500"/>
              </a:spcBef>
              <a:spcAft>
                <a:spcPts val="0"/>
              </a:spcAft>
              <a:buSzPts val="1800"/>
              <a:buNone/>
            </a:pPr>
            <a:r>
              <a:rPr lang="en-US" sz="1899" b="1"/>
              <a:t>Iyabode (Yabo) Beysolow, MD, MPH</a:t>
            </a:r>
            <a:endParaRPr sz="1899" b="1"/>
          </a:p>
          <a:p>
            <a:pPr marL="457200" lvl="0" indent="-342868" algn="l" rtl="0">
              <a:lnSpc>
                <a:spcPct val="80000"/>
              </a:lnSpc>
              <a:spcBef>
                <a:spcPts val="500"/>
              </a:spcBef>
              <a:spcAft>
                <a:spcPts val="0"/>
              </a:spcAft>
              <a:buSzPts val="1799"/>
              <a:buChar char="•"/>
            </a:pPr>
            <a:r>
              <a:rPr lang="en-US" sz="1799"/>
              <a:t>Director, Global Medical Missions, </a:t>
            </a:r>
            <a:endParaRPr sz="1799"/>
          </a:p>
          <a:p>
            <a:pPr marL="457200" lvl="0" indent="-342868" algn="l" rtl="0">
              <a:lnSpc>
                <a:spcPct val="80000"/>
              </a:lnSpc>
              <a:spcBef>
                <a:spcPts val="0"/>
              </a:spcBef>
              <a:spcAft>
                <a:spcPts val="0"/>
              </a:spcAft>
              <a:buSzPts val="1799"/>
              <a:buChar char="•"/>
            </a:pPr>
            <a:r>
              <a:rPr lang="en-US" sz="1799"/>
              <a:t>Director, Health Ministry AME Zion Church</a:t>
            </a:r>
            <a:endParaRPr sz="710"/>
          </a:p>
          <a:p>
            <a:pPr marL="685800" lvl="1" indent="-99059" algn="l" rtl="0">
              <a:lnSpc>
                <a:spcPct val="80000"/>
              </a:lnSpc>
              <a:spcBef>
                <a:spcPts val="500"/>
              </a:spcBef>
              <a:spcAft>
                <a:spcPts val="0"/>
              </a:spcAft>
              <a:buClr>
                <a:schemeClr val="dk1"/>
              </a:buClr>
              <a:buSzPts val="780"/>
              <a:buNone/>
            </a:pPr>
            <a:endParaRPr sz="580"/>
          </a:p>
          <a:p>
            <a:pPr marL="685800" lvl="1" indent="-99059" algn="l" rtl="0">
              <a:lnSpc>
                <a:spcPct val="80000"/>
              </a:lnSpc>
              <a:spcBef>
                <a:spcPts val="500"/>
              </a:spcBef>
              <a:spcAft>
                <a:spcPts val="0"/>
              </a:spcAft>
              <a:buClr>
                <a:schemeClr val="dk1"/>
              </a:buClr>
              <a:buSzPts val="780"/>
              <a:buNone/>
            </a:pPr>
            <a:endParaRPr sz="580"/>
          </a:p>
          <a:p>
            <a:pPr marL="685800" lvl="1" indent="-99059" algn="l" rtl="0">
              <a:lnSpc>
                <a:spcPct val="80000"/>
              </a:lnSpc>
              <a:spcBef>
                <a:spcPts val="500"/>
              </a:spcBef>
              <a:spcAft>
                <a:spcPts val="0"/>
              </a:spcAft>
              <a:buClr>
                <a:schemeClr val="dk1"/>
              </a:buClr>
              <a:buSzPts val="780"/>
              <a:buNone/>
            </a:pPr>
            <a:endParaRPr sz="580"/>
          </a:p>
          <a:p>
            <a:pPr marL="0" lvl="0" indent="0" algn="l" rtl="0">
              <a:lnSpc>
                <a:spcPct val="80000"/>
              </a:lnSpc>
              <a:spcBef>
                <a:spcPts val="500"/>
              </a:spcBef>
              <a:spcAft>
                <a:spcPts val="0"/>
              </a:spcAft>
              <a:buSzPts val="1800"/>
              <a:buNone/>
            </a:pPr>
            <a:r>
              <a:rPr lang="en-US" sz="1850" b="1"/>
              <a:t>Presiding Elder Austin Young</a:t>
            </a:r>
            <a:endParaRPr sz="1850" b="1"/>
          </a:p>
          <a:p>
            <a:pPr marL="457200" lvl="0" indent="-342868" algn="l" rtl="0">
              <a:lnSpc>
                <a:spcPct val="80000"/>
              </a:lnSpc>
              <a:spcBef>
                <a:spcPts val="500"/>
              </a:spcBef>
              <a:spcAft>
                <a:spcPts val="0"/>
              </a:spcAft>
              <a:buSzPts val="1799"/>
              <a:buChar char="•"/>
            </a:pPr>
            <a:r>
              <a:rPr lang="en-US" sz="1799"/>
              <a:t>Presiding Elder of Trinidad &amp; Tobago Conference</a:t>
            </a:r>
            <a:endParaRPr sz="680"/>
          </a:p>
        </p:txBody>
      </p:sp>
      <p:pic>
        <p:nvPicPr>
          <p:cNvPr id="130" name="Google Shape;130;p18" title="bishiop_crenshaw.png"/>
          <p:cNvPicPr preferRelativeResize="0"/>
          <p:nvPr/>
        </p:nvPicPr>
        <p:blipFill rotWithShape="1">
          <a:blip r:embed="rId4">
            <a:alphaModFix/>
          </a:blip>
          <a:srcRect/>
          <a:stretch/>
        </p:blipFill>
        <p:spPr>
          <a:xfrm flipH="1">
            <a:off x="748120" y="1717037"/>
            <a:ext cx="1351978" cy="1394075"/>
          </a:xfrm>
          <a:prstGeom prst="rect">
            <a:avLst/>
          </a:prstGeom>
          <a:noFill/>
          <a:ln>
            <a:noFill/>
          </a:ln>
        </p:spPr>
      </p:pic>
      <p:pic>
        <p:nvPicPr>
          <p:cNvPr id="131" name="Google Shape;131;p18" title="mitchell.png"/>
          <p:cNvPicPr preferRelativeResize="0"/>
          <p:nvPr/>
        </p:nvPicPr>
        <p:blipFill>
          <a:blip r:embed="rId5">
            <a:alphaModFix/>
          </a:blip>
          <a:stretch>
            <a:fillRect/>
          </a:stretch>
        </p:blipFill>
        <p:spPr>
          <a:xfrm>
            <a:off x="748126" y="3303526"/>
            <a:ext cx="1351976" cy="1367301"/>
          </a:xfrm>
          <a:prstGeom prst="rect">
            <a:avLst/>
          </a:prstGeom>
          <a:noFill/>
          <a:ln>
            <a:noFill/>
          </a:ln>
        </p:spPr>
      </p:pic>
      <p:pic>
        <p:nvPicPr>
          <p:cNvPr id="132" name="Google Shape;132;p18" title="Dr. Cannon African Attire colors template.png"/>
          <p:cNvPicPr preferRelativeResize="0"/>
          <p:nvPr/>
        </p:nvPicPr>
        <p:blipFill rotWithShape="1">
          <a:blip r:embed="rId6">
            <a:alphaModFix/>
          </a:blip>
          <a:srcRect l="3480" r="3471"/>
          <a:stretch/>
        </p:blipFill>
        <p:spPr>
          <a:xfrm>
            <a:off x="714883" y="4908686"/>
            <a:ext cx="1351977" cy="1394073"/>
          </a:xfrm>
          <a:prstGeom prst="rect">
            <a:avLst/>
          </a:prstGeom>
          <a:noFill/>
          <a:ln>
            <a:noFill/>
          </a:ln>
        </p:spPr>
      </p:pic>
      <p:pic>
        <p:nvPicPr>
          <p:cNvPr id="133" name="Google Shape;133;p18" title="Screenshot 2025-06-18 114949.png"/>
          <p:cNvPicPr preferRelativeResize="0"/>
          <p:nvPr/>
        </p:nvPicPr>
        <p:blipFill rotWithShape="1">
          <a:blip r:embed="rId7">
            <a:alphaModFix/>
          </a:blip>
          <a:srcRect t="2217" b="2226"/>
          <a:stretch/>
        </p:blipFill>
        <p:spPr>
          <a:xfrm flipH="1">
            <a:off x="6332611" y="1682450"/>
            <a:ext cx="1338039" cy="1379709"/>
          </a:xfrm>
          <a:prstGeom prst="rect">
            <a:avLst/>
          </a:prstGeom>
          <a:noFill/>
          <a:ln>
            <a:noFill/>
          </a:ln>
        </p:spPr>
      </p:pic>
      <p:pic>
        <p:nvPicPr>
          <p:cNvPr id="134" name="Google Shape;134;p18" title="Screenshot 2025-06-18 115002.png"/>
          <p:cNvPicPr preferRelativeResize="0"/>
          <p:nvPr/>
        </p:nvPicPr>
        <p:blipFill rotWithShape="1">
          <a:blip r:embed="rId8">
            <a:alphaModFix/>
          </a:blip>
          <a:srcRect l="2580" r="2580"/>
          <a:stretch/>
        </p:blipFill>
        <p:spPr>
          <a:xfrm>
            <a:off x="6311968" y="4995974"/>
            <a:ext cx="1267331" cy="1306779"/>
          </a:xfrm>
          <a:prstGeom prst="rect">
            <a:avLst/>
          </a:prstGeom>
          <a:noFill/>
          <a:ln>
            <a:noFill/>
          </a:ln>
        </p:spPr>
      </p:pic>
      <p:pic>
        <p:nvPicPr>
          <p:cNvPr id="135" name="Google Shape;135;p18" title="elder young.png"/>
          <p:cNvPicPr preferRelativeResize="0"/>
          <p:nvPr/>
        </p:nvPicPr>
        <p:blipFill rotWithShape="1">
          <a:blip r:embed="rId9">
            <a:alphaModFix/>
          </a:blip>
          <a:srcRect l="961" r="961"/>
          <a:stretch/>
        </p:blipFill>
        <p:spPr>
          <a:xfrm flipH="1">
            <a:off x="6318674" y="3233349"/>
            <a:ext cx="1338039" cy="1379707"/>
          </a:xfrm>
          <a:prstGeom prst="rect">
            <a:avLst/>
          </a:prstGeom>
          <a:noFill/>
          <a:ln>
            <a:noFill/>
          </a:ln>
        </p:spPr>
      </p:pic>
      <p:sp>
        <p:nvSpPr>
          <p:cNvPr id="136" name="Google Shape;136;p18"/>
          <p:cNvSpPr txBox="1"/>
          <p:nvPr/>
        </p:nvSpPr>
        <p:spPr>
          <a:xfrm>
            <a:off x="7836550" y="4942825"/>
            <a:ext cx="4071900" cy="12414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500"/>
              </a:spcBef>
              <a:spcAft>
                <a:spcPts val="0"/>
              </a:spcAft>
              <a:buClr>
                <a:schemeClr val="dk1"/>
              </a:buClr>
              <a:buSzPts val="1800"/>
              <a:buFont typeface="Arial"/>
              <a:buNone/>
            </a:pPr>
            <a:r>
              <a:rPr lang="en-US" sz="1850" b="1">
                <a:solidFill>
                  <a:schemeClr val="dk1"/>
                </a:solidFill>
              </a:rPr>
              <a:t>Reverend Andrea Afolabi-Jallah, RN, BSN, MPH</a:t>
            </a:r>
            <a:endParaRPr sz="1850" b="1">
              <a:solidFill>
                <a:schemeClr val="dk1"/>
              </a:solidFill>
            </a:endParaRPr>
          </a:p>
          <a:p>
            <a:pPr marL="457200" lvl="0" indent="-339725" algn="l" rtl="0">
              <a:lnSpc>
                <a:spcPct val="80000"/>
              </a:lnSpc>
              <a:spcBef>
                <a:spcPts val="500"/>
              </a:spcBef>
              <a:spcAft>
                <a:spcPts val="0"/>
              </a:spcAft>
              <a:buClr>
                <a:schemeClr val="dk1"/>
              </a:buClr>
              <a:buSzPts val="1750"/>
              <a:buChar char="•"/>
            </a:pPr>
            <a:r>
              <a:rPr lang="en-US" sz="1750">
                <a:solidFill>
                  <a:schemeClr val="dk1"/>
                </a:solidFill>
              </a:rPr>
              <a:t>Minister, Shaw Temple </a:t>
            </a:r>
            <a:endParaRPr sz="1750">
              <a:solidFill>
                <a:schemeClr val="dk1"/>
              </a:solidFill>
            </a:endParaRPr>
          </a:p>
          <a:p>
            <a:pPr marL="457200" lvl="1" indent="0" algn="l" rtl="0">
              <a:lnSpc>
                <a:spcPct val="80000"/>
              </a:lnSpc>
              <a:spcBef>
                <a:spcPts val="500"/>
              </a:spcBef>
              <a:spcAft>
                <a:spcPts val="0"/>
              </a:spcAft>
              <a:buClr>
                <a:schemeClr val="dk1"/>
              </a:buClr>
              <a:buSzPts val="780"/>
              <a:buFont typeface="Arial"/>
              <a:buNone/>
            </a:pPr>
            <a:r>
              <a:rPr lang="en-US" sz="1750">
                <a:solidFill>
                  <a:schemeClr val="dk1"/>
                </a:solidFill>
              </a:rPr>
              <a:t>AME Zion</a:t>
            </a:r>
            <a:endParaRPr sz="1750">
              <a:solidFill>
                <a:schemeClr val="dk1"/>
              </a:solidFill>
            </a:endParaRPr>
          </a:p>
          <a:p>
            <a:pPr marL="457200" lvl="0" indent="-339725" algn="l" rtl="0">
              <a:lnSpc>
                <a:spcPct val="80000"/>
              </a:lnSpc>
              <a:spcBef>
                <a:spcPts val="500"/>
              </a:spcBef>
              <a:spcAft>
                <a:spcPts val="0"/>
              </a:spcAft>
              <a:buClr>
                <a:schemeClr val="dk1"/>
              </a:buClr>
              <a:buSzPts val="1750"/>
              <a:buChar char="•"/>
            </a:pPr>
            <a:r>
              <a:rPr lang="en-US" sz="1750">
                <a:solidFill>
                  <a:schemeClr val="dk1"/>
                </a:solidFill>
              </a:rPr>
              <a:t>Episcopal Area Health </a:t>
            </a:r>
            <a:endParaRPr sz="1750">
              <a:solidFill>
                <a:schemeClr val="dk1"/>
              </a:solidFill>
            </a:endParaRPr>
          </a:p>
          <a:p>
            <a:pPr marL="457200" lvl="1" indent="0" algn="l" rtl="0">
              <a:lnSpc>
                <a:spcPct val="80000"/>
              </a:lnSpc>
              <a:spcBef>
                <a:spcPts val="500"/>
              </a:spcBef>
              <a:spcAft>
                <a:spcPts val="0"/>
              </a:spcAft>
              <a:buClr>
                <a:schemeClr val="dk1"/>
              </a:buClr>
              <a:buSzPts val="780"/>
              <a:buFont typeface="Arial"/>
              <a:buNone/>
            </a:pPr>
            <a:r>
              <a:rPr lang="en-US" sz="1750">
                <a:solidFill>
                  <a:schemeClr val="dk1"/>
                </a:solidFill>
              </a:rPr>
              <a:t>Coordinator, South Atlantic</a:t>
            </a:r>
            <a:endParaRPr sz="1750">
              <a:solidFill>
                <a:schemeClr val="dk1"/>
              </a:solidFill>
            </a:endParaRPr>
          </a:p>
          <a:p>
            <a:pPr marL="0" lvl="0" indent="0" algn="l" rtl="0">
              <a:spcBef>
                <a:spcPts val="0"/>
              </a:spcBef>
              <a:spcAft>
                <a:spcPts val="0"/>
              </a:spcAft>
              <a:buNone/>
            </a:pPr>
            <a:endParaRPr sz="28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0"/>
        <p:cNvGrpSpPr/>
        <p:nvPr/>
      </p:nvGrpSpPr>
      <p:grpSpPr>
        <a:xfrm>
          <a:off x="0" y="0"/>
          <a:ext cx="0" cy="0"/>
          <a:chOff x="0" y="0"/>
          <a:chExt cx="0" cy="0"/>
        </a:xfrm>
      </p:grpSpPr>
      <p:sp>
        <p:nvSpPr>
          <p:cNvPr id="141" name="Google Shape;141;p19"/>
          <p:cNvSpPr txBox="1">
            <a:spLocks noGrp="1"/>
          </p:cNvSpPr>
          <p:nvPr>
            <p:ph type="title"/>
          </p:nvPr>
        </p:nvSpPr>
        <p:spPr>
          <a:xfrm>
            <a:off x="831850" y="2227063"/>
            <a:ext cx="10515600" cy="28527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000"/>
              <a:buFont typeface="Play"/>
              <a:buNone/>
            </a:pPr>
            <a:r>
              <a:rPr lang="en-US" b="1">
                <a:solidFill>
                  <a:srgbClr val="980000"/>
                </a:solidFill>
              </a:rPr>
              <a:t>Medical/Dental Missions Overview</a:t>
            </a:r>
            <a:endParaRPr b="1">
              <a:solidFill>
                <a:srgbClr val="980000"/>
              </a:solidFill>
            </a:endParaRPr>
          </a:p>
        </p:txBody>
      </p:sp>
      <p:sp>
        <p:nvSpPr>
          <p:cNvPr id="142" name="Google Shape;142;p19"/>
          <p:cNvSpPr txBox="1">
            <a:spLocks noGrp="1"/>
          </p:cNvSpPr>
          <p:nvPr>
            <p:ph type="body" idx="1"/>
          </p:nvPr>
        </p:nvSpPr>
        <p:spPr>
          <a:xfrm>
            <a:off x="831850" y="5238425"/>
            <a:ext cx="10515600" cy="851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757575"/>
              </a:buClr>
              <a:buSzPts val="2400"/>
              <a:buNone/>
            </a:pPr>
            <a:r>
              <a:rPr lang="en-US">
                <a:solidFill>
                  <a:srgbClr val="000000"/>
                </a:solidFill>
              </a:rPr>
              <a:t>Dr. Beysolow and Rev. Jallah</a:t>
            </a:r>
            <a:endParaRPr>
              <a:solidFill>
                <a:srgbClr val="000000"/>
              </a:solidFill>
            </a:endParaRPr>
          </a:p>
        </p:txBody>
      </p:sp>
      <p:pic>
        <p:nvPicPr>
          <p:cNvPr id="143" name="Google Shape;143;p19" title="Screenshot 2025-06-18 114949.png"/>
          <p:cNvPicPr preferRelativeResize="0"/>
          <p:nvPr/>
        </p:nvPicPr>
        <p:blipFill rotWithShape="1">
          <a:blip r:embed="rId4">
            <a:alphaModFix/>
          </a:blip>
          <a:srcRect t="2217" b="2226"/>
          <a:stretch/>
        </p:blipFill>
        <p:spPr>
          <a:xfrm flipH="1">
            <a:off x="1224973" y="436499"/>
            <a:ext cx="2399200" cy="2473900"/>
          </a:xfrm>
          <a:prstGeom prst="rect">
            <a:avLst/>
          </a:prstGeom>
          <a:noFill/>
          <a:ln>
            <a:noFill/>
          </a:ln>
        </p:spPr>
      </p:pic>
      <p:pic>
        <p:nvPicPr>
          <p:cNvPr id="144" name="Google Shape;144;p19" title="Screenshot 2025-06-18 115002.png"/>
          <p:cNvPicPr preferRelativeResize="0"/>
          <p:nvPr/>
        </p:nvPicPr>
        <p:blipFill rotWithShape="1">
          <a:blip r:embed="rId5">
            <a:alphaModFix/>
          </a:blip>
          <a:srcRect l="2580" r="2580"/>
          <a:stretch/>
        </p:blipFill>
        <p:spPr>
          <a:xfrm>
            <a:off x="8846425" y="436505"/>
            <a:ext cx="2399200" cy="247389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9"/>
        <p:cNvGrpSpPr/>
        <p:nvPr/>
      </p:nvGrpSpPr>
      <p:grpSpPr>
        <a:xfrm>
          <a:off x="0" y="0"/>
          <a:ext cx="0" cy="0"/>
          <a:chOff x="0" y="0"/>
          <a:chExt cx="0" cy="0"/>
        </a:xfrm>
      </p:grpSpPr>
      <p:sp>
        <p:nvSpPr>
          <p:cNvPr id="150" name="Google Shape;150;p20"/>
          <p:cNvSpPr txBox="1">
            <a:spLocks noGrp="1"/>
          </p:cNvSpPr>
          <p:nvPr>
            <p:ph type="title"/>
          </p:nvPr>
        </p:nvSpPr>
        <p:spPr>
          <a:xfrm>
            <a:off x="764300" y="8824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sz="5300" b="1">
                <a:solidFill>
                  <a:srgbClr val="980000"/>
                </a:solidFill>
              </a:rPr>
              <a:t>PRIOR MEDICAL MISSION TRIPS</a:t>
            </a:r>
            <a:endParaRPr sz="5300" b="1">
              <a:solidFill>
                <a:srgbClr val="980000"/>
              </a:solidFill>
            </a:endParaRPr>
          </a:p>
        </p:txBody>
      </p:sp>
      <p:sp>
        <p:nvSpPr>
          <p:cNvPr id="151" name="Google Shape;151;p20"/>
          <p:cNvSpPr txBox="1">
            <a:spLocks noGrp="1"/>
          </p:cNvSpPr>
          <p:nvPr>
            <p:ph type="body" idx="1"/>
          </p:nvPr>
        </p:nvSpPr>
        <p:spPr>
          <a:xfrm>
            <a:off x="838200" y="2430200"/>
            <a:ext cx="10811700" cy="3746700"/>
          </a:xfrm>
          <a:prstGeom prst="rect">
            <a:avLst/>
          </a:prstGeom>
          <a:noFill/>
          <a:ln>
            <a:noFill/>
          </a:ln>
        </p:spPr>
        <p:txBody>
          <a:bodyPr spcFirstLastPara="1" wrap="square" lIns="91425" tIns="45700" rIns="91425" bIns="45700" anchor="t" anchorCtr="0">
            <a:noAutofit/>
          </a:bodyPr>
          <a:lstStyle/>
          <a:p>
            <a:pPr marL="228600" lvl="0" indent="-190500" algn="l" rtl="0">
              <a:lnSpc>
                <a:spcPct val="90000"/>
              </a:lnSpc>
              <a:spcBef>
                <a:spcPts val="0"/>
              </a:spcBef>
              <a:spcAft>
                <a:spcPts val="0"/>
              </a:spcAft>
              <a:buClr>
                <a:schemeClr val="dk1"/>
              </a:buClr>
              <a:buSzPts val="3400"/>
              <a:buChar char="•"/>
            </a:pPr>
            <a:r>
              <a:rPr lang="en-US" sz="3400"/>
              <a:t>FOUR (4) TO LIBERIA: 2008 – 2013</a:t>
            </a:r>
            <a:endParaRPr sz="3400"/>
          </a:p>
          <a:p>
            <a:pPr marL="228600" lvl="0" indent="0" algn="l" rtl="0">
              <a:lnSpc>
                <a:spcPct val="90000"/>
              </a:lnSpc>
              <a:spcBef>
                <a:spcPts val="0"/>
              </a:spcBef>
              <a:spcAft>
                <a:spcPts val="0"/>
              </a:spcAft>
              <a:buClr>
                <a:schemeClr val="dk1"/>
              </a:buClr>
              <a:buSzPts val="4000"/>
              <a:buNone/>
            </a:pPr>
            <a:endParaRPr sz="3400"/>
          </a:p>
          <a:p>
            <a:pPr marL="228600" lvl="0" indent="-190500" algn="l" rtl="0">
              <a:lnSpc>
                <a:spcPct val="90000"/>
              </a:lnSpc>
              <a:spcBef>
                <a:spcPts val="1000"/>
              </a:spcBef>
              <a:spcAft>
                <a:spcPts val="0"/>
              </a:spcAft>
              <a:buClr>
                <a:schemeClr val="dk1"/>
              </a:buClr>
              <a:buSzPts val="3400"/>
              <a:buChar char="•"/>
            </a:pPr>
            <a:r>
              <a:rPr lang="en-US" sz="3400"/>
              <a:t>ONE (1) TO ANGOLA – 2019</a:t>
            </a:r>
            <a:endParaRPr sz="3400"/>
          </a:p>
          <a:p>
            <a:pPr marL="228600" lvl="0" indent="0" algn="l" rtl="0">
              <a:lnSpc>
                <a:spcPct val="90000"/>
              </a:lnSpc>
              <a:spcBef>
                <a:spcPts val="1000"/>
              </a:spcBef>
              <a:spcAft>
                <a:spcPts val="0"/>
              </a:spcAft>
              <a:buClr>
                <a:schemeClr val="dk1"/>
              </a:buClr>
              <a:buSzPts val="4000"/>
              <a:buNone/>
            </a:pPr>
            <a:endParaRPr sz="3400"/>
          </a:p>
          <a:p>
            <a:pPr marL="228600" lvl="0" indent="-190500" algn="l" rtl="0">
              <a:lnSpc>
                <a:spcPct val="90000"/>
              </a:lnSpc>
              <a:spcBef>
                <a:spcPts val="1000"/>
              </a:spcBef>
              <a:spcAft>
                <a:spcPts val="0"/>
              </a:spcAft>
              <a:buClr>
                <a:schemeClr val="dk1"/>
              </a:buClr>
              <a:buSzPts val="3400"/>
              <a:buChar char="•"/>
            </a:pPr>
            <a:r>
              <a:rPr lang="en-US" sz="3400"/>
              <a:t>ONE (1) TO RWANDA – 2024</a:t>
            </a:r>
            <a:endParaRPr sz="2200"/>
          </a:p>
          <a:p>
            <a:pPr marL="0" lvl="0" indent="0" algn="l" rtl="0">
              <a:lnSpc>
                <a:spcPct val="90000"/>
              </a:lnSpc>
              <a:spcBef>
                <a:spcPts val="1000"/>
              </a:spcBef>
              <a:spcAft>
                <a:spcPts val="0"/>
              </a:spcAft>
              <a:buClr>
                <a:schemeClr val="dk1"/>
              </a:buClr>
              <a:buSzPts val="4000"/>
              <a:buNone/>
            </a:pPr>
            <a:endParaRPr sz="3400"/>
          </a:p>
          <a:p>
            <a:pPr marL="228600" lvl="0" indent="-190500" algn="l" rtl="0">
              <a:lnSpc>
                <a:spcPct val="90000"/>
              </a:lnSpc>
              <a:spcBef>
                <a:spcPts val="1000"/>
              </a:spcBef>
              <a:spcAft>
                <a:spcPts val="0"/>
              </a:spcAft>
              <a:buClr>
                <a:schemeClr val="dk1"/>
              </a:buClr>
              <a:buSzPts val="3400"/>
              <a:buChar char="•"/>
            </a:pPr>
            <a:r>
              <a:rPr lang="en-US" sz="3400"/>
              <a:t>ONE (1) TO LIBERIA  - 2026</a:t>
            </a:r>
            <a:endParaRPr sz="3400"/>
          </a:p>
          <a:p>
            <a:pPr marL="0" lvl="0" indent="0" algn="l" rtl="0">
              <a:lnSpc>
                <a:spcPct val="90000"/>
              </a:lnSpc>
              <a:spcBef>
                <a:spcPts val="1000"/>
              </a:spcBef>
              <a:spcAft>
                <a:spcPts val="0"/>
              </a:spcAft>
              <a:buClr>
                <a:schemeClr val="dk1"/>
              </a:buClr>
              <a:buSzPts val="2800"/>
              <a:buNone/>
            </a:pPr>
            <a:r>
              <a:rPr lang="en-US" sz="3400"/>
              <a:t> </a:t>
            </a:r>
            <a:endParaRPr sz="3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6"/>
        <p:cNvGrpSpPr/>
        <p:nvPr/>
      </p:nvGrpSpPr>
      <p:grpSpPr>
        <a:xfrm>
          <a:off x="0" y="0"/>
          <a:ext cx="0" cy="0"/>
          <a:chOff x="0" y="0"/>
          <a:chExt cx="0" cy="0"/>
        </a:xfrm>
      </p:grpSpPr>
      <p:sp>
        <p:nvSpPr>
          <p:cNvPr id="157" name="Google Shape;157;p2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Play"/>
              <a:buNone/>
            </a:pPr>
            <a:r>
              <a:rPr lang="en-US" sz="4500" b="1">
                <a:solidFill>
                  <a:srgbClr val="980000"/>
                </a:solidFill>
              </a:rPr>
              <a:t>What to expect on a Medical/Dental Mission Trip</a:t>
            </a:r>
            <a:endParaRPr sz="4500" b="1">
              <a:solidFill>
                <a:srgbClr val="980000"/>
              </a:solidFill>
            </a:endParaRPr>
          </a:p>
        </p:txBody>
      </p:sp>
      <p:sp>
        <p:nvSpPr>
          <p:cNvPr id="158" name="Google Shape;158;p21"/>
          <p:cNvSpPr txBox="1">
            <a:spLocks noGrp="1"/>
          </p:cNvSpPr>
          <p:nvPr>
            <p:ph type="body" idx="1"/>
          </p:nvPr>
        </p:nvSpPr>
        <p:spPr>
          <a:xfrm>
            <a:off x="838200" y="2002987"/>
            <a:ext cx="10515600" cy="4351200"/>
          </a:xfrm>
          <a:prstGeom prst="rect">
            <a:avLst/>
          </a:prstGeom>
          <a:noFill/>
          <a:ln>
            <a:noFill/>
          </a:ln>
        </p:spPr>
        <p:txBody>
          <a:bodyPr spcFirstLastPara="1" wrap="square" lIns="91425" tIns="45700" rIns="91425" bIns="45700" anchor="t" anchorCtr="0">
            <a:noAutofit/>
          </a:bodyPr>
          <a:lstStyle/>
          <a:p>
            <a:pPr marL="0" lvl="0" indent="0" algn="l" rtl="0">
              <a:lnSpc>
                <a:spcPct val="70000"/>
              </a:lnSpc>
              <a:spcBef>
                <a:spcPts val="0"/>
              </a:spcBef>
              <a:spcAft>
                <a:spcPts val="0"/>
              </a:spcAft>
              <a:buSzPts val="688"/>
              <a:buNone/>
            </a:pPr>
            <a:r>
              <a:rPr lang="en-US" sz="2150"/>
              <a:t>Video from Liberia Trip 2026</a:t>
            </a:r>
            <a:endParaRPr sz="2150"/>
          </a:p>
          <a:p>
            <a:pPr marL="228600" lvl="0" indent="-200660" algn="l" rtl="0">
              <a:lnSpc>
                <a:spcPct val="70000"/>
              </a:lnSpc>
              <a:spcBef>
                <a:spcPts val="1000"/>
              </a:spcBef>
              <a:spcAft>
                <a:spcPts val="0"/>
              </a:spcAft>
              <a:buClr>
                <a:schemeClr val="dk1"/>
              </a:buClr>
              <a:buSzPts val="2150"/>
              <a:buChar char="•"/>
            </a:pPr>
            <a:r>
              <a:rPr lang="en-US" sz="2150"/>
              <a:t>Humility, Respect, Sharing the Love of Christ</a:t>
            </a:r>
            <a:endParaRPr sz="2150"/>
          </a:p>
          <a:p>
            <a:pPr marL="228600" lvl="0" indent="-200660" algn="l" rtl="0">
              <a:lnSpc>
                <a:spcPct val="70000"/>
              </a:lnSpc>
              <a:spcBef>
                <a:spcPts val="1000"/>
              </a:spcBef>
              <a:spcAft>
                <a:spcPts val="0"/>
              </a:spcAft>
              <a:buClr>
                <a:schemeClr val="dk1"/>
              </a:buClr>
              <a:buSzPts val="2150"/>
              <a:buChar char="•"/>
            </a:pPr>
            <a:r>
              <a:rPr lang="en-US" sz="2150"/>
              <a:t>Working alongside our medical/dental colleagues in Trinidad</a:t>
            </a:r>
            <a:endParaRPr sz="2150"/>
          </a:p>
          <a:p>
            <a:pPr marL="228600" lvl="0" indent="-200660" algn="l" rtl="0">
              <a:lnSpc>
                <a:spcPct val="70000"/>
              </a:lnSpc>
              <a:spcBef>
                <a:spcPts val="1000"/>
              </a:spcBef>
              <a:spcAft>
                <a:spcPts val="0"/>
              </a:spcAft>
              <a:buClr>
                <a:schemeClr val="dk1"/>
              </a:buClr>
              <a:buSzPts val="2150"/>
              <a:buChar char="•"/>
            </a:pPr>
            <a:r>
              <a:rPr lang="en-US" sz="2150"/>
              <a:t>Quality over quantity</a:t>
            </a:r>
            <a:endParaRPr sz="2150"/>
          </a:p>
          <a:p>
            <a:pPr marL="228600" lvl="0" indent="-200660" algn="l" rtl="0">
              <a:lnSpc>
                <a:spcPct val="70000"/>
              </a:lnSpc>
              <a:spcBef>
                <a:spcPts val="1000"/>
              </a:spcBef>
              <a:spcAft>
                <a:spcPts val="0"/>
              </a:spcAft>
              <a:buClr>
                <a:schemeClr val="dk1"/>
              </a:buClr>
              <a:buSzPts val="2150"/>
              <a:buChar char="•"/>
            </a:pPr>
            <a:r>
              <a:rPr lang="en-US" sz="2150"/>
              <a:t>We are not “saviors”</a:t>
            </a:r>
            <a:endParaRPr sz="2150"/>
          </a:p>
          <a:p>
            <a:pPr marL="228600" lvl="0" indent="-200660" algn="l" rtl="0">
              <a:lnSpc>
                <a:spcPct val="70000"/>
              </a:lnSpc>
              <a:spcBef>
                <a:spcPts val="1000"/>
              </a:spcBef>
              <a:spcAft>
                <a:spcPts val="0"/>
              </a:spcAft>
              <a:buClr>
                <a:schemeClr val="dk1"/>
              </a:buClr>
              <a:buSzPts val="2150"/>
              <a:buChar char="•"/>
            </a:pPr>
            <a:r>
              <a:rPr lang="en-US" sz="2150"/>
              <a:t>Focus on:</a:t>
            </a:r>
            <a:endParaRPr sz="2150"/>
          </a:p>
          <a:p>
            <a:pPr marL="228600" lvl="0" indent="-200660" algn="l" rtl="0">
              <a:lnSpc>
                <a:spcPct val="70000"/>
              </a:lnSpc>
              <a:spcBef>
                <a:spcPts val="1000"/>
              </a:spcBef>
              <a:spcAft>
                <a:spcPts val="0"/>
              </a:spcAft>
              <a:buClr>
                <a:schemeClr val="dk1"/>
              </a:buClr>
              <a:buSzPts val="2150"/>
              <a:buChar char="•"/>
            </a:pPr>
            <a:r>
              <a:rPr lang="en-US" sz="1944"/>
              <a:t>Prevention of chronic diseases (hypertension, diabetes), Health education – healthy living, nutrition, disease prevention</a:t>
            </a:r>
            <a:endParaRPr sz="1944"/>
          </a:p>
          <a:p>
            <a:pPr marL="228600" lvl="0" indent="-200660" algn="l" rtl="0">
              <a:lnSpc>
                <a:spcPct val="70000"/>
              </a:lnSpc>
              <a:spcBef>
                <a:spcPts val="1000"/>
              </a:spcBef>
              <a:spcAft>
                <a:spcPts val="0"/>
              </a:spcAft>
              <a:buClr>
                <a:schemeClr val="dk1"/>
              </a:buClr>
              <a:buSzPts val="2150"/>
              <a:buChar char="•"/>
            </a:pPr>
            <a:r>
              <a:rPr lang="en-US" sz="1944"/>
              <a:t>Diagnosis and treatment of acute conditions (fevers, colds, infections, etc)</a:t>
            </a:r>
            <a:endParaRPr sz="1944"/>
          </a:p>
          <a:p>
            <a:pPr marL="228600" lvl="0" indent="-200660" algn="l" rtl="0">
              <a:lnSpc>
                <a:spcPct val="70000"/>
              </a:lnSpc>
              <a:spcBef>
                <a:spcPts val="1000"/>
              </a:spcBef>
              <a:spcAft>
                <a:spcPts val="0"/>
              </a:spcAft>
              <a:buClr>
                <a:schemeClr val="dk1"/>
              </a:buClr>
              <a:buSzPts val="2150"/>
              <a:buChar char="•"/>
            </a:pPr>
            <a:r>
              <a:rPr lang="en-US" sz="1944"/>
              <a:t>Counseling and management of chronic conditions</a:t>
            </a:r>
            <a:endParaRPr sz="1944"/>
          </a:p>
          <a:p>
            <a:pPr marL="228600" lvl="0" indent="-200660" algn="l" rtl="0">
              <a:lnSpc>
                <a:spcPct val="70000"/>
              </a:lnSpc>
              <a:spcBef>
                <a:spcPts val="1000"/>
              </a:spcBef>
              <a:spcAft>
                <a:spcPts val="0"/>
              </a:spcAft>
              <a:buClr>
                <a:schemeClr val="dk1"/>
              </a:buClr>
              <a:buSzPts val="2150"/>
              <a:buChar char="•"/>
            </a:pPr>
            <a:r>
              <a:rPr lang="en-US" sz="1944"/>
              <a:t>Dental cleaning and screenings</a:t>
            </a:r>
            <a:endParaRPr sz="1944"/>
          </a:p>
          <a:p>
            <a:pPr marL="228600" lvl="0" indent="-200660" algn="l" rtl="0">
              <a:lnSpc>
                <a:spcPct val="70000"/>
              </a:lnSpc>
              <a:spcBef>
                <a:spcPts val="1000"/>
              </a:spcBef>
              <a:spcAft>
                <a:spcPts val="0"/>
              </a:spcAft>
              <a:buClr>
                <a:schemeClr val="dk1"/>
              </a:buClr>
              <a:buSzPts val="2150"/>
              <a:buChar char="•"/>
            </a:pPr>
            <a:r>
              <a:rPr lang="en-US" sz="1944"/>
              <a:t>Referral to local Healthcare system for ongoing care</a:t>
            </a:r>
            <a:endParaRPr sz="1944"/>
          </a:p>
          <a:p>
            <a:pPr marL="228600" lvl="0" indent="-64135" algn="l" rtl="0">
              <a:lnSpc>
                <a:spcPct val="70000"/>
              </a:lnSpc>
              <a:spcBef>
                <a:spcPts val="1000"/>
              </a:spcBef>
              <a:spcAft>
                <a:spcPts val="0"/>
              </a:spcAft>
              <a:buClr>
                <a:schemeClr val="dk1"/>
              </a:buClr>
              <a:buSzPts val="1750"/>
              <a:buNone/>
            </a:pPr>
            <a:endParaRPr sz="1855"/>
          </a:p>
          <a:p>
            <a:pPr marL="228600" lvl="0" indent="-64135" algn="l" rtl="0">
              <a:lnSpc>
                <a:spcPct val="70000"/>
              </a:lnSpc>
              <a:spcBef>
                <a:spcPts val="1000"/>
              </a:spcBef>
              <a:spcAft>
                <a:spcPts val="0"/>
              </a:spcAft>
              <a:buClr>
                <a:schemeClr val="dk1"/>
              </a:buClr>
              <a:buSzPts val="1750"/>
              <a:buNone/>
            </a:pPr>
            <a:endParaRPr sz="215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163"/>
        <p:cNvGrpSpPr/>
        <p:nvPr/>
      </p:nvGrpSpPr>
      <p:grpSpPr>
        <a:xfrm>
          <a:off x="0" y="0"/>
          <a:ext cx="0" cy="0"/>
          <a:chOff x="0" y="0"/>
          <a:chExt cx="0" cy="0"/>
        </a:xfrm>
      </p:grpSpPr>
      <p:sp>
        <p:nvSpPr>
          <p:cNvPr id="164" name="Google Shape;164;p22"/>
          <p:cNvSpPr txBox="1">
            <a:spLocks noGrp="1"/>
          </p:cNvSpPr>
          <p:nvPr>
            <p:ph type="title"/>
          </p:nvPr>
        </p:nvSpPr>
        <p:spPr>
          <a:xfrm>
            <a:off x="380000" y="1444175"/>
            <a:ext cx="4367400" cy="37770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Play"/>
              <a:buNone/>
            </a:pPr>
            <a:r>
              <a:rPr lang="en-US" sz="4500" b="1">
                <a:solidFill>
                  <a:srgbClr val="980000"/>
                </a:solidFill>
              </a:rPr>
              <a:t>What to Expect on a Medical/Dental Mission Trip</a:t>
            </a:r>
            <a:endParaRPr sz="4500" b="1">
              <a:solidFill>
                <a:srgbClr val="980000"/>
              </a:solidFill>
            </a:endParaRPr>
          </a:p>
        </p:txBody>
      </p:sp>
      <p:pic>
        <p:nvPicPr>
          <p:cNvPr id="2" name="1000006471">
            <a:hlinkClick r:id="" action="ppaction://media"/>
            <a:extLst>
              <a:ext uri="{FF2B5EF4-FFF2-40B4-BE49-F238E27FC236}">
                <a16:creationId xmlns:a16="http://schemas.microsoft.com/office/drawing/2014/main" id="{79F7D840-9DDD-CA29-6336-68FCB9FC714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097333" y="1544809"/>
            <a:ext cx="6714667" cy="3777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55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sp>
        <p:nvSpPr>
          <p:cNvPr id="171" name="Google Shape;171;p23"/>
          <p:cNvSpPr txBox="1">
            <a:spLocks noGrp="1"/>
          </p:cNvSpPr>
          <p:nvPr>
            <p:ph type="title"/>
          </p:nvPr>
        </p:nvSpPr>
        <p:spPr>
          <a:xfrm>
            <a:off x="838200" y="68927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b="1"/>
              <a:t>What will patients receive?</a:t>
            </a:r>
            <a:endParaRPr b="1"/>
          </a:p>
        </p:txBody>
      </p:sp>
      <p:sp>
        <p:nvSpPr>
          <p:cNvPr id="172" name="Google Shape;172;p23"/>
          <p:cNvSpPr txBox="1">
            <a:spLocks noGrp="1"/>
          </p:cNvSpPr>
          <p:nvPr>
            <p:ph type="body" idx="1"/>
          </p:nvPr>
        </p:nvSpPr>
        <p:spPr>
          <a:xfrm>
            <a:off x="838200" y="2014975"/>
            <a:ext cx="10515600" cy="4001400"/>
          </a:xfrm>
          <a:prstGeom prst="rect">
            <a:avLst/>
          </a:prstGeom>
          <a:noFill/>
          <a:ln>
            <a:noFill/>
          </a:ln>
        </p:spPr>
        <p:txBody>
          <a:bodyPr spcFirstLastPara="1" wrap="square" lIns="91425" tIns="45700" rIns="91425" bIns="45700" anchor="t" anchorCtr="0">
            <a:noAutofit/>
          </a:bodyPr>
          <a:lstStyle/>
          <a:p>
            <a:pPr marL="228600" lvl="0" indent="-213995" algn="l" rtl="0">
              <a:lnSpc>
                <a:spcPct val="70000"/>
              </a:lnSpc>
              <a:spcBef>
                <a:spcPts val="0"/>
              </a:spcBef>
              <a:spcAft>
                <a:spcPts val="0"/>
              </a:spcAft>
              <a:buClr>
                <a:srgbClr val="FF0000"/>
              </a:buClr>
              <a:buSzPts val="2570"/>
              <a:buChar char="•"/>
            </a:pPr>
            <a:r>
              <a:rPr lang="en-US" sz="2570"/>
              <a:t>Free medical and dental care </a:t>
            </a:r>
            <a:endParaRPr sz="2570"/>
          </a:p>
          <a:p>
            <a:pPr marL="685800" lvl="1" indent="-228282" algn="l" rtl="0">
              <a:lnSpc>
                <a:spcPct val="95000"/>
              </a:lnSpc>
              <a:spcBef>
                <a:spcPts val="0"/>
              </a:spcBef>
              <a:spcAft>
                <a:spcPts val="0"/>
              </a:spcAft>
              <a:buSzPts val="1795"/>
              <a:buChar char="•"/>
            </a:pPr>
            <a:r>
              <a:rPr lang="en-US" sz="2260"/>
              <a:t>Free lab screenings (A1C, Cholesterol, hemoglobin)</a:t>
            </a:r>
            <a:endParaRPr sz="2260"/>
          </a:p>
          <a:p>
            <a:pPr marL="685800" lvl="1" indent="-228282" algn="l" rtl="0">
              <a:lnSpc>
                <a:spcPct val="95000"/>
              </a:lnSpc>
              <a:spcBef>
                <a:spcPts val="0"/>
              </a:spcBef>
              <a:spcAft>
                <a:spcPts val="0"/>
              </a:spcAft>
              <a:buSzPts val="1795"/>
              <a:buChar char="•"/>
            </a:pPr>
            <a:r>
              <a:rPr lang="en-US" sz="2260"/>
              <a:t>Treat acute illness (infections, etc)</a:t>
            </a:r>
            <a:endParaRPr sz="2260"/>
          </a:p>
          <a:p>
            <a:pPr marL="685800" lvl="1" indent="-228282" algn="l" rtl="0">
              <a:lnSpc>
                <a:spcPct val="95000"/>
              </a:lnSpc>
              <a:spcBef>
                <a:spcPts val="0"/>
              </a:spcBef>
              <a:spcAft>
                <a:spcPts val="0"/>
              </a:spcAft>
              <a:buSzPts val="1795"/>
              <a:buChar char="•"/>
            </a:pPr>
            <a:r>
              <a:rPr lang="en-US" sz="2260"/>
              <a:t>Free counseling and health education on chronic diseases</a:t>
            </a:r>
            <a:endParaRPr sz="2260"/>
          </a:p>
          <a:p>
            <a:pPr marL="685800" lvl="1" indent="-228282" algn="l" rtl="0">
              <a:lnSpc>
                <a:spcPct val="95000"/>
              </a:lnSpc>
              <a:spcBef>
                <a:spcPts val="0"/>
              </a:spcBef>
              <a:spcAft>
                <a:spcPts val="0"/>
              </a:spcAft>
              <a:buSzPts val="1795"/>
              <a:buChar char="•"/>
            </a:pPr>
            <a:r>
              <a:rPr lang="en-US" sz="2260"/>
              <a:t>Dental cleanings and screenings, dental hygiene</a:t>
            </a:r>
            <a:endParaRPr sz="2260"/>
          </a:p>
          <a:p>
            <a:pPr marL="685800" lvl="0" indent="0" algn="l" rtl="0">
              <a:lnSpc>
                <a:spcPct val="95000"/>
              </a:lnSpc>
              <a:spcBef>
                <a:spcPts val="0"/>
              </a:spcBef>
              <a:spcAft>
                <a:spcPts val="0"/>
              </a:spcAft>
              <a:buSzPts val="853"/>
              <a:buNone/>
            </a:pPr>
            <a:endParaRPr sz="2570"/>
          </a:p>
          <a:p>
            <a:pPr marL="228600" lvl="0" indent="-213995" algn="l" rtl="0">
              <a:lnSpc>
                <a:spcPct val="70000"/>
              </a:lnSpc>
              <a:spcBef>
                <a:spcPts val="0"/>
              </a:spcBef>
              <a:spcAft>
                <a:spcPts val="0"/>
              </a:spcAft>
              <a:buClr>
                <a:srgbClr val="FF0000"/>
              </a:buClr>
              <a:buSzPts val="2570"/>
              <a:buChar char="•"/>
            </a:pPr>
            <a:r>
              <a:rPr lang="en-US" sz="2570"/>
              <a:t>Free reading glasses</a:t>
            </a:r>
            <a:endParaRPr sz="2570"/>
          </a:p>
          <a:p>
            <a:pPr marL="228600" lvl="0" indent="-213995" algn="l" rtl="0">
              <a:lnSpc>
                <a:spcPct val="70000"/>
              </a:lnSpc>
              <a:spcBef>
                <a:spcPts val="1000"/>
              </a:spcBef>
              <a:spcAft>
                <a:spcPts val="0"/>
              </a:spcAft>
              <a:buClr>
                <a:srgbClr val="FF0000"/>
              </a:buClr>
              <a:buSzPts val="2570"/>
              <a:buChar char="•"/>
            </a:pPr>
            <a:r>
              <a:rPr lang="en-US" sz="2570"/>
              <a:t>Free prescription medicine and medical supplies</a:t>
            </a:r>
            <a:endParaRPr sz="2570"/>
          </a:p>
          <a:p>
            <a:pPr marL="228600" lvl="0" indent="-213995" algn="l" rtl="0">
              <a:lnSpc>
                <a:spcPct val="70000"/>
              </a:lnSpc>
              <a:spcBef>
                <a:spcPts val="1000"/>
              </a:spcBef>
              <a:spcAft>
                <a:spcPts val="0"/>
              </a:spcAft>
              <a:buClr>
                <a:srgbClr val="FF0000"/>
              </a:buClr>
              <a:buSzPts val="2570"/>
              <a:buChar char="•"/>
            </a:pPr>
            <a:r>
              <a:rPr lang="en-US" sz="2570"/>
              <a:t>Free give-away bags, clothing, shoes, and toiletries</a:t>
            </a:r>
            <a:endParaRPr sz="2570"/>
          </a:p>
          <a:p>
            <a:pPr marL="228600" lvl="0" indent="-213995" algn="l" rtl="0">
              <a:lnSpc>
                <a:spcPct val="70000"/>
              </a:lnSpc>
              <a:spcBef>
                <a:spcPts val="1000"/>
              </a:spcBef>
              <a:spcAft>
                <a:spcPts val="0"/>
              </a:spcAft>
              <a:buClr>
                <a:srgbClr val="FF0000"/>
              </a:buClr>
              <a:buSzPts val="2570"/>
              <a:buChar char="•"/>
            </a:pPr>
            <a:r>
              <a:rPr lang="en-US" sz="2570"/>
              <a:t>Hot meal, Water and Snacks </a:t>
            </a:r>
            <a:endParaRPr sz="2570"/>
          </a:p>
          <a:p>
            <a:pPr marL="228600" lvl="0" indent="-213995" algn="l" rtl="0">
              <a:lnSpc>
                <a:spcPct val="70000"/>
              </a:lnSpc>
              <a:spcBef>
                <a:spcPts val="1000"/>
              </a:spcBef>
              <a:spcAft>
                <a:spcPts val="0"/>
              </a:spcAft>
              <a:buClr>
                <a:srgbClr val="FF0000"/>
              </a:buClr>
              <a:buSzPts val="2570"/>
              <a:buChar char="•"/>
            </a:pPr>
            <a:r>
              <a:rPr lang="en-US" sz="2570"/>
              <a:t>Love and respect</a:t>
            </a:r>
            <a:endParaRPr sz="2570"/>
          </a:p>
          <a:p>
            <a:pPr marL="228600" lvl="0" indent="-50800" algn="l" rtl="0">
              <a:lnSpc>
                <a:spcPct val="70000"/>
              </a:lnSpc>
              <a:spcBef>
                <a:spcPts val="1000"/>
              </a:spcBef>
              <a:spcAft>
                <a:spcPts val="0"/>
              </a:spcAft>
              <a:buClr>
                <a:schemeClr val="dk1"/>
              </a:buClr>
              <a:buSzPts val="2170"/>
              <a:buNone/>
            </a:pPr>
            <a:endParaRPr sz="257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7"/>
        <p:cNvGrpSpPr/>
        <p:nvPr/>
      </p:nvGrpSpPr>
      <p:grpSpPr>
        <a:xfrm>
          <a:off x="0" y="0"/>
          <a:ext cx="0" cy="0"/>
          <a:chOff x="0" y="0"/>
          <a:chExt cx="0" cy="0"/>
        </a:xfrm>
      </p:grpSpPr>
      <p:sp>
        <p:nvSpPr>
          <p:cNvPr id="178" name="Google Shape;178;p24"/>
          <p:cNvSpPr txBox="1">
            <a:spLocks noGrp="1"/>
          </p:cNvSpPr>
          <p:nvPr>
            <p:ph type="title"/>
          </p:nvPr>
        </p:nvSpPr>
        <p:spPr>
          <a:xfrm>
            <a:off x="524649" y="586840"/>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sz="5400" b="1"/>
              <a:t>Daily Schedule</a:t>
            </a:r>
            <a:endParaRPr sz="5400" b="1"/>
          </a:p>
        </p:txBody>
      </p:sp>
      <p:grpSp>
        <p:nvGrpSpPr>
          <p:cNvPr id="179" name="Google Shape;179;p24"/>
          <p:cNvGrpSpPr/>
          <p:nvPr/>
        </p:nvGrpSpPr>
        <p:grpSpPr>
          <a:xfrm>
            <a:off x="105454" y="2327887"/>
            <a:ext cx="2079612" cy="3454635"/>
            <a:chOff x="437825" y="1568589"/>
            <a:chExt cx="2685450" cy="3086700"/>
          </a:xfrm>
        </p:grpSpPr>
        <p:sp>
          <p:nvSpPr>
            <p:cNvPr id="180" name="Google Shape;180;p24"/>
            <p:cNvSpPr/>
            <p:nvPr/>
          </p:nvSpPr>
          <p:spPr>
            <a:xfrm>
              <a:off x="440075" y="1568589"/>
              <a:ext cx="2683200" cy="3086700"/>
            </a:xfrm>
            <a:prstGeom prst="rect">
              <a:avLst/>
            </a:prstGeom>
            <a:solidFill>
              <a:schemeClr val="lt1"/>
            </a:solidFill>
            <a:ln w="9525" cap="flat" cmpd="sng">
              <a:solidFill>
                <a:srgbClr val="E7E6E6"/>
              </a:solidFill>
              <a:prstDash val="solid"/>
              <a:round/>
              <a:headEnd type="none" w="sm" len="sm"/>
              <a:tailEnd type="none" w="sm" len="sm"/>
            </a:ln>
          </p:spPr>
          <p:txBody>
            <a:bodyPr spcFirstLastPara="1" wrap="square" lIns="121900" tIns="121900" rIns="121900" bIns="121900" anchor="t" anchorCtr="0">
              <a:noAutofit/>
            </a:bodyPr>
            <a:lstStyle/>
            <a:p>
              <a:pPr marL="0" lvl="0" indent="0" algn="l" rtl="0">
                <a:lnSpc>
                  <a:spcPct val="90000"/>
                </a:lnSpc>
                <a:spcBef>
                  <a:spcPts val="0"/>
                </a:spcBef>
                <a:spcAft>
                  <a:spcPts val="0"/>
                </a:spcAft>
                <a:buNone/>
              </a:pPr>
              <a:endParaRPr sz="2300">
                <a:solidFill>
                  <a:schemeClr val="dk1"/>
                </a:solidFill>
              </a:endParaRPr>
            </a:p>
            <a:p>
              <a:pPr marL="0" lvl="0" indent="0" algn="l" rtl="0">
                <a:lnSpc>
                  <a:spcPct val="90000"/>
                </a:lnSpc>
                <a:spcBef>
                  <a:spcPts val="0"/>
                </a:spcBef>
                <a:spcAft>
                  <a:spcPts val="0"/>
                </a:spcAft>
                <a:buNone/>
              </a:pPr>
              <a:endParaRPr sz="2300">
                <a:solidFill>
                  <a:schemeClr val="dk1"/>
                </a:solidFill>
              </a:endParaRPr>
            </a:p>
            <a:p>
              <a:pPr marL="0" lvl="0" indent="0" algn="l" rtl="0">
                <a:lnSpc>
                  <a:spcPct val="90000"/>
                </a:lnSpc>
                <a:spcBef>
                  <a:spcPts val="0"/>
                </a:spcBef>
                <a:spcAft>
                  <a:spcPts val="0"/>
                </a:spcAft>
                <a:buNone/>
              </a:pPr>
              <a:r>
                <a:rPr lang="en-US" sz="2300">
                  <a:solidFill>
                    <a:schemeClr val="dk1"/>
                  </a:solidFill>
                </a:rPr>
                <a:t>Travel Day. </a:t>
              </a:r>
              <a:endParaRPr sz="2300">
                <a:solidFill>
                  <a:schemeClr val="dk1"/>
                </a:solidFill>
              </a:endParaRPr>
            </a:p>
            <a:p>
              <a:pPr marL="228600" lvl="0" indent="0" algn="l" rtl="0">
                <a:lnSpc>
                  <a:spcPct val="90000"/>
                </a:lnSpc>
                <a:spcBef>
                  <a:spcPts val="0"/>
                </a:spcBef>
                <a:spcAft>
                  <a:spcPts val="0"/>
                </a:spcAft>
                <a:buNone/>
              </a:pPr>
              <a:endParaRPr sz="2300">
                <a:solidFill>
                  <a:schemeClr val="dk1"/>
                </a:solidFill>
              </a:endParaRPr>
            </a:p>
            <a:p>
              <a:pPr marL="0" lvl="0" indent="0" algn="l" rtl="0">
                <a:lnSpc>
                  <a:spcPct val="90000"/>
                </a:lnSpc>
                <a:spcBef>
                  <a:spcPts val="0"/>
                </a:spcBef>
                <a:spcAft>
                  <a:spcPts val="0"/>
                </a:spcAft>
                <a:buNone/>
              </a:pPr>
              <a:r>
                <a:rPr lang="en-US" sz="2300">
                  <a:solidFill>
                    <a:schemeClr val="dk1"/>
                  </a:solidFill>
                </a:rPr>
                <a:t>Arrive hotel</a:t>
              </a:r>
              <a:endParaRPr sz="2300">
                <a:solidFill>
                  <a:schemeClr val="dk1"/>
                </a:solidFill>
              </a:endParaRPr>
            </a:p>
            <a:p>
              <a:pPr marL="228600" lvl="0" indent="0" algn="l" rtl="0">
                <a:lnSpc>
                  <a:spcPct val="90000"/>
                </a:lnSpc>
                <a:spcBef>
                  <a:spcPts val="0"/>
                </a:spcBef>
                <a:spcAft>
                  <a:spcPts val="0"/>
                </a:spcAft>
                <a:buNone/>
              </a:pPr>
              <a:endParaRPr sz="2300">
                <a:solidFill>
                  <a:schemeClr val="dk1"/>
                </a:solidFill>
              </a:endParaRPr>
            </a:p>
            <a:p>
              <a:pPr marL="0" lvl="0" indent="0" algn="l" rtl="0">
                <a:lnSpc>
                  <a:spcPct val="90000"/>
                </a:lnSpc>
                <a:spcBef>
                  <a:spcPts val="0"/>
                </a:spcBef>
                <a:spcAft>
                  <a:spcPts val="0"/>
                </a:spcAft>
                <a:buNone/>
              </a:pPr>
              <a:r>
                <a:rPr lang="en-US" sz="2300">
                  <a:solidFill>
                    <a:schemeClr val="dk1"/>
                  </a:solidFill>
                </a:rPr>
                <a:t>Dinner, Rest</a:t>
              </a:r>
              <a:endParaRPr sz="900" b="0" i="0" u="none" strike="noStrike" cap="none">
                <a:solidFill>
                  <a:srgbClr val="000000"/>
                </a:solidFill>
                <a:latin typeface="Arial"/>
                <a:ea typeface="Arial"/>
                <a:cs typeface="Arial"/>
                <a:sym typeface="Arial"/>
              </a:endParaRPr>
            </a:p>
          </p:txBody>
        </p:sp>
        <p:sp>
          <p:nvSpPr>
            <p:cNvPr id="181" name="Google Shape;181;p24"/>
            <p:cNvSpPr txBox="1"/>
            <p:nvPr/>
          </p:nvSpPr>
          <p:spPr>
            <a:xfrm>
              <a:off x="437825" y="1568589"/>
              <a:ext cx="2683200" cy="411900"/>
            </a:xfrm>
            <a:prstGeom prst="rect">
              <a:avLst/>
            </a:prstGeom>
            <a:solidFill>
              <a:srgbClr val="980000"/>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2000" b="1">
                  <a:solidFill>
                    <a:schemeClr val="lt1"/>
                  </a:solidFill>
                </a:rPr>
                <a:t>August 9</a:t>
              </a:r>
              <a:endParaRPr sz="2000" b="1" i="0" u="none" strike="noStrike" cap="none">
                <a:solidFill>
                  <a:schemeClr val="lt1"/>
                </a:solidFill>
              </a:endParaRPr>
            </a:p>
          </p:txBody>
        </p:sp>
      </p:grpSp>
      <p:grpSp>
        <p:nvGrpSpPr>
          <p:cNvPr id="182" name="Google Shape;182;p24"/>
          <p:cNvGrpSpPr/>
          <p:nvPr/>
        </p:nvGrpSpPr>
        <p:grpSpPr>
          <a:xfrm>
            <a:off x="2221074" y="2327887"/>
            <a:ext cx="1923319" cy="3454635"/>
            <a:chOff x="437825" y="1568589"/>
            <a:chExt cx="2685450" cy="3086700"/>
          </a:xfrm>
        </p:grpSpPr>
        <p:sp>
          <p:nvSpPr>
            <p:cNvPr id="183" name="Google Shape;183;p24"/>
            <p:cNvSpPr/>
            <p:nvPr/>
          </p:nvSpPr>
          <p:spPr>
            <a:xfrm>
              <a:off x="440075" y="1568589"/>
              <a:ext cx="2683200" cy="3086700"/>
            </a:xfrm>
            <a:prstGeom prst="rect">
              <a:avLst/>
            </a:prstGeom>
            <a:solidFill>
              <a:schemeClr val="lt1"/>
            </a:solidFill>
            <a:ln w="9525" cap="flat" cmpd="sng">
              <a:solidFill>
                <a:srgbClr val="E7E6E6"/>
              </a:solidFill>
              <a:prstDash val="solid"/>
              <a:round/>
              <a:headEnd type="none" w="sm" len="sm"/>
              <a:tailEnd type="none" w="sm" len="sm"/>
            </a:ln>
          </p:spPr>
          <p:txBody>
            <a:bodyPr spcFirstLastPara="1" wrap="square" lIns="121900" tIns="121900" rIns="121900" bIns="121900" anchor="t" anchorCtr="0">
              <a:noAutofit/>
            </a:bodyPr>
            <a:lstStyle/>
            <a:p>
              <a:pPr marL="0" lvl="0" indent="0" algn="l" rtl="0">
                <a:lnSpc>
                  <a:spcPct val="90000"/>
                </a:lnSpc>
                <a:spcBef>
                  <a:spcPts val="0"/>
                </a:spcBef>
                <a:spcAft>
                  <a:spcPts val="0"/>
                </a:spcAft>
                <a:buNone/>
              </a:pPr>
              <a:endParaRPr sz="2500">
                <a:solidFill>
                  <a:schemeClr val="dk1"/>
                </a:solidFill>
              </a:endParaRPr>
            </a:p>
            <a:p>
              <a:pPr marL="0" lvl="0" indent="0" algn="l" rtl="0">
                <a:lnSpc>
                  <a:spcPct val="90000"/>
                </a:lnSpc>
                <a:spcBef>
                  <a:spcPts val="0"/>
                </a:spcBef>
                <a:spcAft>
                  <a:spcPts val="0"/>
                </a:spcAft>
                <a:buNone/>
              </a:pPr>
              <a:endParaRPr sz="2500">
                <a:solidFill>
                  <a:schemeClr val="dk1"/>
                </a:solidFill>
              </a:endParaRPr>
            </a:p>
            <a:p>
              <a:pPr marL="0" lvl="0" indent="0" algn="l" rtl="0">
                <a:lnSpc>
                  <a:spcPct val="90000"/>
                </a:lnSpc>
                <a:spcBef>
                  <a:spcPts val="0"/>
                </a:spcBef>
                <a:spcAft>
                  <a:spcPts val="0"/>
                </a:spcAft>
                <a:buNone/>
              </a:pPr>
              <a:r>
                <a:rPr lang="en-US" sz="2300">
                  <a:solidFill>
                    <a:schemeClr val="dk1"/>
                  </a:solidFill>
                </a:rPr>
                <a:t>Breakfast</a:t>
              </a:r>
              <a:endParaRPr sz="2300">
                <a:solidFill>
                  <a:schemeClr val="dk1"/>
                </a:solidFill>
              </a:endParaRPr>
            </a:p>
            <a:p>
              <a:pPr marL="228600" lvl="0" indent="0" algn="l" rtl="0">
                <a:lnSpc>
                  <a:spcPct val="90000"/>
                </a:lnSpc>
                <a:spcBef>
                  <a:spcPts val="0"/>
                </a:spcBef>
                <a:spcAft>
                  <a:spcPts val="0"/>
                </a:spcAft>
                <a:buNone/>
              </a:pPr>
              <a:endParaRPr sz="2300">
                <a:solidFill>
                  <a:schemeClr val="dk1"/>
                </a:solidFill>
              </a:endParaRPr>
            </a:p>
            <a:p>
              <a:pPr marL="0" lvl="0" indent="0" algn="l" rtl="0">
                <a:lnSpc>
                  <a:spcPct val="90000"/>
                </a:lnSpc>
                <a:spcBef>
                  <a:spcPts val="0"/>
                </a:spcBef>
                <a:spcAft>
                  <a:spcPts val="0"/>
                </a:spcAft>
                <a:buNone/>
              </a:pPr>
              <a:r>
                <a:rPr lang="en-US" sz="2300">
                  <a:solidFill>
                    <a:schemeClr val="dk1"/>
                  </a:solidFill>
                </a:rPr>
                <a:t>Orientation</a:t>
              </a:r>
              <a:endParaRPr sz="2300">
                <a:solidFill>
                  <a:schemeClr val="dk1"/>
                </a:solidFill>
              </a:endParaRPr>
            </a:p>
            <a:p>
              <a:pPr marL="228600" lvl="0" indent="0" algn="l" rtl="0">
                <a:lnSpc>
                  <a:spcPct val="90000"/>
                </a:lnSpc>
                <a:spcBef>
                  <a:spcPts val="0"/>
                </a:spcBef>
                <a:spcAft>
                  <a:spcPts val="0"/>
                </a:spcAft>
                <a:buNone/>
              </a:pPr>
              <a:endParaRPr sz="2300">
                <a:solidFill>
                  <a:schemeClr val="dk1"/>
                </a:solidFill>
              </a:endParaRPr>
            </a:p>
            <a:p>
              <a:pPr marL="0" lvl="0" indent="0" algn="l" rtl="0">
                <a:lnSpc>
                  <a:spcPct val="90000"/>
                </a:lnSpc>
                <a:spcBef>
                  <a:spcPts val="0"/>
                </a:spcBef>
                <a:spcAft>
                  <a:spcPts val="0"/>
                </a:spcAft>
                <a:buNone/>
              </a:pPr>
              <a:r>
                <a:rPr lang="en-US" sz="2300">
                  <a:solidFill>
                    <a:schemeClr val="dk1"/>
                  </a:solidFill>
                </a:rPr>
                <a:t>Tour of Clinic &amp; City</a:t>
              </a:r>
              <a:endParaRPr sz="2300" b="0" i="0" u="none" strike="noStrike" cap="none">
                <a:solidFill>
                  <a:srgbClr val="000000"/>
                </a:solidFill>
                <a:latin typeface="Arial"/>
                <a:ea typeface="Arial"/>
                <a:cs typeface="Arial"/>
                <a:sym typeface="Arial"/>
              </a:endParaRPr>
            </a:p>
          </p:txBody>
        </p:sp>
        <p:sp>
          <p:nvSpPr>
            <p:cNvPr id="184" name="Google Shape;184;p24"/>
            <p:cNvSpPr txBox="1"/>
            <p:nvPr/>
          </p:nvSpPr>
          <p:spPr>
            <a:xfrm>
              <a:off x="437825" y="1568589"/>
              <a:ext cx="2683200" cy="411900"/>
            </a:xfrm>
            <a:prstGeom prst="rect">
              <a:avLst/>
            </a:prstGeom>
            <a:solidFill>
              <a:srgbClr val="980000"/>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2000" b="1">
                  <a:solidFill>
                    <a:schemeClr val="lt1"/>
                  </a:solidFill>
                </a:rPr>
                <a:t>August 10</a:t>
              </a:r>
              <a:endParaRPr sz="2000" b="1" i="0" u="none" strike="noStrike" cap="none">
                <a:solidFill>
                  <a:schemeClr val="lt1"/>
                </a:solidFill>
              </a:endParaRPr>
            </a:p>
          </p:txBody>
        </p:sp>
      </p:grpSp>
      <p:grpSp>
        <p:nvGrpSpPr>
          <p:cNvPr id="185" name="Google Shape;185;p24"/>
          <p:cNvGrpSpPr/>
          <p:nvPr/>
        </p:nvGrpSpPr>
        <p:grpSpPr>
          <a:xfrm>
            <a:off x="4200521" y="2327887"/>
            <a:ext cx="1949657" cy="3454635"/>
            <a:chOff x="398801" y="1568589"/>
            <a:chExt cx="2722224" cy="3086700"/>
          </a:xfrm>
        </p:grpSpPr>
        <p:sp>
          <p:nvSpPr>
            <p:cNvPr id="186" name="Google Shape;186;p24"/>
            <p:cNvSpPr/>
            <p:nvPr/>
          </p:nvSpPr>
          <p:spPr>
            <a:xfrm>
              <a:off x="398801" y="1568589"/>
              <a:ext cx="2683200" cy="3086700"/>
            </a:xfrm>
            <a:prstGeom prst="rect">
              <a:avLst/>
            </a:prstGeom>
            <a:solidFill>
              <a:schemeClr val="lt1"/>
            </a:solidFill>
            <a:ln w="9525" cap="flat" cmpd="sng">
              <a:solidFill>
                <a:srgbClr val="E7E6E6"/>
              </a:solidFill>
              <a:prstDash val="solid"/>
              <a:round/>
              <a:headEnd type="none" w="sm" len="sm"/>
              <a:tailEnd type="none" w="sm" len="sm"/>
            </a:ln>
          </p:spPr>
          <p:txBody>
            <a:bodyPr spcFirstLastPara="1" wrap="square" lIns="121900" tIns="121900" rIns="121900" bIns="121900" anchor="t" anchorCtr="0">
              <a:noAutofit/>
            </a:bodyPr>
            <a:lstStyle/>
            <a:p>
              <a:pPr marL="0" lvl="0" indent="0" algn="l" rtl="0">
                <a:lnSpc>
                  <a:spcPct val="90000"/>
                </a:lnSpc>
                <a:spcBef>
                  <a:spcPts val="0"/>
                </a:spcBef>
                <a:spcAft>
                  <a:spcPts val="0"/>
                </a:spcAft>
                <a:buNone/>
              </a:pPr>
              <a:r>
                <a:rPr lang="en-US" sz="2500">
                  <a:solidFill>
                    <a:schemeClr val="dk1"/>
                  </a:solidFill>
                </a:rPr>
                <a:t>Clinic</a:t>
              </a:r>
              <a:endParaRPr sz="2500">
                <a:solidFill>
                  <a:schemeClr val="dk1"/>
                </a:solidFill>
              </a:endParaRPr>
            </a:p>
            <a:p>
              <a:pPr marL="228600" lvl="0" indent="0" algn="l" rtl="0">
                <a:lnSpc>
                  <a:spcPct val="90000"/>
                </a:lnSpc>
                <a:spcBef>
                  <a:spcPts val="0"/>
                </a:spcBef>
                <a:spcAft>
                  <a:spcPts val="0"/>
                </a:spcAft>
                <a:buNone/>
              </a:pPr>
              <a:endParaRPr sz="2500">
                <a:solidFill>
                  <a:schemeClr val="dk1"/>
                </a:solidFill>
              </a:endParaRPr>
            </a:p>
            <a:p>
              <a:pPr marL="0" lvl="0" indent="0" algn="l" rtl="0">
                <a:lnSpc>
                  <a:spcPct val="90000"/>
                </a:lnSpc>
                <a:spcBef>
                  <a:spcPts val="0"/>
                </a:spcBef>
                <a:spcAft>
                  <a:spcPts val="0"/>
                </a:spcAft>
                <a:buNone/>
              </a:pPr>
              <a:r>
                <a:rPr lang="en-US" sz="2300">
                  <a:solidFill>
                    <a:schemeClr val="dk1"/>
                  </a:solidFill>
                </a:rPr>
                <a:t>Clinic</a:t>
              </a:r>
              <a:endParaRPr sz="2300">
                <a:solidFill>
                  <a:schemeClr val="dk1"/>
                </a:solidFill>
              </a:endParaRPr>
            </a:p>
            <a:p>
              <a:pPr marL="0" lvl="0" indent="0" algn="l" rtl="0">
                <a:lnSpc>
                  <a:spcPct val="90000"/>
                </a:lnSpc>
                <a:spcBef>
                  <a:spcPts val="0"/>
                </a:spcBef>
                <a:spcAft>
                  <a:spcPts val="0"/>
                </a:spcAft>
                <a:buNone/>
              </a:pPr>
              <a:endParaRPr sz="2300">
                <a:solidFill>
                  <a:schemeClr val="dk1"/>
                </a:solidFill>
              </a:endParaRPr>
            </a:p>
            <a:p>
              <a:pPr marL="0" lvl="0" indent="0" algn="l" rtl="0">
                <a:lnSpc>
                  <a:spcPct val="90000"/>
                </a:lnSpc>
                <a:spcBef>
                  <a:spcPts val="0"/>
                </a:spcBef>
                <a:spcAft>
                  <a:spcPts val="0"/>
                </a:spcAft>
                <a:buNone/>
              </a:pPr>
              <a:r>
                <a:rPr lang="en-US" sz="2300">
                  <a:solidFill>
                    <a:schemeClr val="dk1"/>
                  </a:solidFill>
                </a:rPr>
                <a:t>Concurrent</a:t>
              </a:r>
              <a:endParaRPr sz="2300">
                <a:solidFill>
                  <a:schemeClr val="dk1"/>
                </a:solidFill>
              </a:endParaRPr>
            </a:p>
            <a:p>
              <a:pPr marL="0" lvl="0" indent="0" algn="l" rtl="0">
                <a:lnSpc>
                  <a:spcPct val="90000"/>
                </a:lnSpc>
                <a:spcBef>
                  <a:spcPts val="0"/>
                </a:spcBef>
                <a:spcAft>
                  <a:spcPts val="0"/>
                </a:spcAft>
                <a:buNone/>
              </a:pPr>
              <a:r>
                <a:rPr lang="en-US" sz="2300">
                  <a:solidFill>
                    <a:schemeClr val="dk1"/>
                  </a:solidFill>
                </a:rPr>
                <a:t>Leadership</a:t>
              </a:r>
              <a:endParaRPr sz="2300">
                <a:solidFill>
                  <a:schemeClr val="dk1"/>
                </a:solidFill>
              </a:endParaRPr>
            </a:p>
            <a:p>
              <a:pPr marL="0" lvl="0" indent="0" algn="l" rtl="0">
                <a:lnSpc>
                  <a:spcPct val="90000"/>
                </a:lnSpc>
                <a:spcBef>
                  <a:spcPts val="0"/>
                </a:spcBef>
                <a:spcAft>
                  <a:spcPts val="0"/>
                </a:spcAft>
                <a:buNone/>
              </a:pPr>
              <a:r>
                <a:rPr lang="en-US" sz="2300">
                  <a:solidFill>
                    <a:schemeClr val="dk1"/>
                  </a:solidFill>
                </a:rPr>
                <a:t>Institute</a:t>
              </a:r>
              <a:endParaRPr sz="2300">
                <a:solidFill>
                  <a:schemeClr val="dk1"/>
                </a:solidFill>
              </a:endParaRPr>
            </a:p>
          </p:txBody>
        </p:sp>
        <p:sp>
          <p:nvSpPr>
            <p:cNvPr id="187" name="Google Shape;187;p24"/>
            <p:cNvSpPr txBox="1"/>
            <p:nvPr/>
          </p:nvSpPr>
          <p:spPr>
            <a:xfrm>
              <a:off x="437825" y="1568589"/>
              <a:ext cx="2683200" cy="411900"/>
            </a:xfrm>
            <a:prstGeom prst="rect">
              <a:avLst/>
            </a:prstGeom>
            <a:solidFill>
              <a:srgbClr val="98000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700" b="1">
                  <a:solidFill>
                    <a:schemeClr val="lt1"/>
                  </a:solidFill>
                </a:rPr>
                <a:t>August 11-14</a:t>
              </a:r>
              <a:endParaRPr sz="1700" b="1" i="0" u="none" strike="noStrike" cap="none">
                <a:solidFill>
                  <a:schemeClr val="lt1"/>
                </a:solidFill>
              </a:endParaRPr>
            </a:p>
          </p:txBody>
        </p:sp>
      </p:grpSp>
      <p:grpSp>
        <p:nvGrpSpPr>
          <p:cNvPr id="188" name="Google Shape;188;p24"/>
          <p:cNvGrpSpPr/>
          <p:nvPr/>
        </p:nvGrpSpPr>
        <p:grpSpPr>
          <a:xfrm>
            <a:off x="6199493" y="2327887"/>
            <a:ext cx="1923319" cy="3454635"/>
            <a:chOff x="437825" y="1568589"/>
            <a:chExt cx="2685450" cy="3086700"/>
          </a:xfrm>
        </p:grpSpPr>
        <p:sp>
          <p:nvSpPr>
            <p:cNvPr id="189" name="Google Shape;189;p24"/>
            <p:cNvSpPr/>
            <p:nvPr/>
          </p:nvSpPr>
          <p:spPr>
            <a:xfrm>
              <a:off x="440075" y="1568589"/>
              <a:ext cx="2683200" cy="3086700"/>
            </a:xfrm>
            <a:prstGeom prst="rect">
              <a:avLst/>
            </a:prstGeom>
            <a:solidFill>
              <a:schemeClr val="lt1"/>
            </a:solidFill>
            <a:ln w="9525" cap="flat" cmpd="sng">
              <a:solidFill>
                <a:srgbClr val="E7E6E6"/>
              </a:solidFill>
              <a:prstDash val="solid"/>
              <a:round/>
              <a:headEnd type="none" w="sm" len="sm"/>
              <a:tailEnd type="none" w="sm" len="sm"/>
            </a:ln>
          </p:spPr>
          <p:txBody>
            <a:bodyPr spcFirstLastPara="1" wrap="square" lIns="121900" tIns="121900" rIns="121900" bIns="121900" anchor="t" anchorCtr="0">
              <a:noAutofit/>
            </a:bodyPr>
            <a:lstStyle/>
            <a:p>
              <a:pPr marL="0" lvl="0" indent="0" algn="l" rtl="0">
                <a:lnSpc>
                  <a:spcPct val="90000"/>
                </a:lnSpc>
                <a:spcBef>
                  <a:spcPts val="0"/>
                </a:spcBef>
                <a:spcAft>
                  <a:spcPts val="0"/>
                </a:spcAft>
                <a:buNone/>
              </a:pPr>
              <a:endParaRPr sz="2500">
                <a:solidFill>
                  <a:schemeClr val="dk1"/>
                </a:solidFill>
              </a:endParaRPr>
            </a:p>
            <a:p>
              <a:pPr marL="0" lvl="0" indent="0" algn="l" rtl="0">
                <a:lnSpc>
                  <a:spcPct val="90000"/>
                </a:lnSpc>
                <a:spcBef>
                  <a:spcPts val="0"/>
                </a:spcBef>
                <a:spcAft>
                  <a:spcPts val="0"/>
                </a:spcAft>
                <a:buNone/>
              </a:pPr>
              <a:endParaRPr sz="2500">
                <a:solidFill>
                  <a:schemeClr val="dk1"/>
                </a:solidFill>
              </a:endParaRPr>
            </a:p>
            <a:p>
              <a:pPr marL="0" lvl="0" indent="0" algn="l" rtl="0">
                <a:lnSpc>
                  <a:spcPct val="90000"/>
                </a:lnSpc>
                <a:spcBef>
                  <a:spcPts val="0"/>
                </a:spcBef>
                <a:spcAft>
                  <a:spcPts val="0"/>
                </a:spcAft>
                <a:buNone/>
              </a:pPr>
              <a:r>
                <a:rPr lang="en-US" sz="2300">
                  <a:solidFill>
                    <a:schemeClr val="dk1"/>
                  </a:solidFill>
                </a:rPr>
                <a:t>Rest Day</a:t>
              </a:r>
              <a:endParaRPr sz="2300">
                <a:solidFill>
                  <a:schemeClr val="dk1"/>
                </a:solidFill>
              </a:endParaRPr>
            </a:p>
            <a:p>
              <a:pPr marL="228600" lvl="0" indent="0" algn="l" rtl="0">
                <a:lnSpc>
                  <a:spcPct val="90000"/>
                </a:lnSpc>
                <a:spcBef>
                  <a:spcPts val="0"/>
                </a:spcBef>
                <a:spcAft>
                  <a:spcPts val="0"/>
                </a:spcAft>
                <a:buNone/>
              </a:pPr>
              <a:endParaRPr sz="2300">
                <a:solidFill>
                  <a:schemeClr val="dk1"/>
                </a:solidFill>
              </a:endParaRPr>
            </a:p>
            <a:p>
              <a:pPr marL="0" lvl="0" indent="0" algn="l" rtl="0">
                <a:lnSpc>
                  <a:spcPct val="90000"/>
                </a:lnSpc>
                <a:spcBef>
                  <a:spcPts val="0"/>
                </a:spcBef>
                <a:spcAft>
                  <a:spcPts val="0"/>
                </a:spcAft>
                <a:buNone/>
              </a:pPr>
              <a:r>
                <a:rPr lang="en-US" sz="2300">
                  <a:solidFill>
                    <a:schemeClr val="dk1"/>
                  </a:solidFill>
                </a:rPr>
                <a:t>Tours</a:t>
              </a:r>
              <a:endParaRPr sz="2300">
                <a:solidFill>
                  <a:schemeClr val="dk1"/>
                </a:solidFill>
              </a:endParaRPr>
            </a:p>
            <a:p>
              <a:pPr marL="0" lvl="0" indent="0" algn="l" rtl="0">
                <a:lnSpc>
                  <a:spcPct val="90000"/>
                </a:lnSpc>
                <a:spcBef>
                  <a:spcPts val="0"/>
                </a:spcBef>
                <a:spcAft>
                  <a:spcPts val="0"/>
                </a:spcAft>
                <a:buNone/>
              </a:pPr>
              <a:endParaRPr sz="2500">
                <a:solidFill>
                  <a:schemeClr val="dk1"/>
                </a:solidFill>
              </a:endParaRPr>
            </a:p>
          </p:txBody>
        </p:sp>
        <p:sp>
          <p:nvSpPr>
            <p:cNvPr id="190" name="Google Shape;190;p24"/>
            <p:cNvSpPr txBox="1"/>
            <p:nvPr/>
          </p:nvSpPr>
          <p:spPr>
            <a:xfrm>
              <a:off x="437825" y="1568589"/>
              <a:ext cx="2683200" cy="411900"/>
            </a:xfrm>
            <a:prstGeom prst="rect">
              <a:avLst/>
            </a:prstGeom>
            <a:solidFill>
              <a:srgbClr val="980000"/>
            </a:solid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600" b="1">
                  <a:solidFill>
                    <a:schemeClr val="lt1"/>
                  </a:solidFill>
                </a:rPr>
                <a:t>August 15</a:t>
              </a:r>
              <a:endParaRPr sz="1600" b="1" i="0" u="none" strike="noStrike" cap="none">
                <a:solidFill>
                  <a:schemeClr val="lt1"/>
                </a:solidFill>
              </a:endParaRPr>
            </a:p>
          </p:txBody>
        </p:sp>
      </p:grpSp>
      <p:grpSp>
        <p:nvGrpSpPr>
          <p:cNvPr id="191" name="Google Shape;191;p24"/>
          <p:cNvGrpSpPr/>
          <p:nvPr/>
        </p:nvGrpSpPr>
        <p:grpSpPr>
          <a:xfrm>
            <a:off x="8184184" y="2327887"/>
            <a:ext cx="1923319" cy="3454635"/>
            <a:chOff x="437825" y="1568589"/>
            <a:chExt cx="2685450" cy="3086700"/>
          </a:xfrm>
        </p:grpSpPr>
        <p:sp>
          <p:nvSpPr>
            <p:cNvPr id="192" name="Google Shape;192;p24"/>
            <p:cNvSpPr/>
            <p:nvPr/>
          </p:nvSpPr>
          <p:spPr>
            <a:xfrm>
              <a:off x="440075" y="1568589"/>
              <a:ext cx="2683200" cy="3086700"/>
            </a:xfrm>
            <a:prstGeom prst="rect">
              <a:avLst/>
            </a:prstGeom>
            <a:solidFill>
              <a:schemeClr val="lt1"/>
            </a:solidFill>
            <a:ln w="9525" cap="flat" cmpd="sng">
              <a:solidFill>
                <a:srgbClr val="E7E6E6"/>
              </a:solidFill>
              <a:prstDash val="solid"/>
              <a:round/>
              <a:headEnd type="none" w="sm" len="sm"/>
              <a:tailEnd type="none" w="sm" len="sm"/>
            </a:ln>
          </p:spPr>
          <p:txBody>
            <a:bodyPr spcFirstLastPara="1" wrap="square" lIns="121900" tIns="121900" rIns="121900" bIns="121900" anchor="t" anchorCtr="0">
              <a:noAutofit/>
            </a:bodyPr>
            <a:lstStyle/>
            <a:p>
              <a:pPr marL="0" lvl="0" indent="0" algn="l" rtl="0">
                <a:lnSpc>
                  <a:spcPct val="90000"/>
                </a:lnSpc>
                <a:spcBef>
                  <a:spcPts val="0"/>
                </a:spcBef>
                <a:spcAft>
                  <a:spcPts val="0"/>
                </a:spcAft>
                <a:buNone/>
              </a:pPr>
              <a:endParaRPr sz="2500">
                <a:solidFill>
                  <a:schemeClr val="dk1"/>
                </a:solidFill>
              </a:endParaRPr>
            </a:p>
            <a:p>
              <a:pPr marL="0" lvl="0" indent="0" algn="l" rtl="0">
                <a:lnSpc>
                  <a:spcPct val="90000"/>
                </a:lnSpc>
                <a:spcBef>
                  <a:spcPts val="0"/>
                </a:spcBef>
                <a:spcAft>
                  <a:spcPts val="0"/>
                </a:spcAft>
                <a:buNone/>
              </a:pPr>
              <a:endParaRPr sz="2500">
                <a:solidFill>
                  <a:schemeClr val="dk1"/>
                </a:solidFill>
              </a:endParaRPr>
            </a:p>
            <a:p>
              <a:pPr marL="0" lvl="0" indent="0" algn="l" rtl="0">
                <a:lnSpc>
                  <a:spcPct val="90000"/>
                </a:lnSpc>
                <a:spcBef>
                  <a:spcPts val="0"/>
                </a:spcBef>
                <a:spcAft>
                  <a:spcPts val="0"/>
                </a:spcAft>
                <a:buNone/>
              </a:pPr>
              <a:r>
                <a:rPr lang="en-US" sz="2300">
                  <a:solidFill>
                    <a:schemeClr val="dk1"/>
                  </a:solidFill>
                </a:rPr>
                <a:t>Travel Day</a:t>
              </a:r>
              <a:endParaRPr sz="2300">
                <a:solidFill>
                  <a:schemeClr val="dk1"/>
                </a:solidFill>
              </a:endParaRPr>
            </a:p>
            <a:p>
              <a:pPr marL="0" lvl="0" indent="0" algn="l" rtl="0">
                <a:lnSpc>
                  <a:spcPct val="90000"/>
                </a:lnSpc>
                <a:spcBef>
                  <a:spcPts val="0"/>
                </a:spcBef>
                <a:spcAft>
                  <a:spcPts val="0"/>
                </a:spcAft>
                <a:buNone/>
              </a:pPr>
              <a:endParaRPr sz="2500">
                <a:solidFill>
                  <a:schemeClr val="dk1"/>
                </a:solidFill>
              </a:endParaRPr>
            </a:p>
            <a:p>
              <a:pPr marL="0" lvl="0" indent="0" algn="l" rtl="0">
                <a:lnSpc>
                  <a:spcPct val="90000"/>
                </a:lnSpc>
                <a:spcBef>
                  <a:spcPts val="0"/>
                </a:spcBef>
                <a:spcAft>
                  <a:spcPts val="0"/>
                </a:spcAft>
                <a:buNone/>
              </a:pPr>
              <a:endParaRPr sz="2500">
                <a:solidFill>
                  <a:schemeClr val="dk1"/>
                </a:solidFill>
              </a:endParaRPr>
            </a:p>
            <a:p>
              <a:pPr marL="0" lvl="0" indent="0" algn="l" rtl="0">
                <a:lnSpc>
                  <a:spcPct val="90000"/>
                </a:lnSpc>
                <a:spcBef>
                  <a:spcPts val="0"/>
                </a:spcBef>
                <a:spcAft>
                  <a:spcPts val="0"/>
                </a:spcAft>
                <a:buNone/>
              </a:pPr>
              <a:endParaRPr sz="2500">
                <a:solidFill>
                  <a:schemeClr val="dk1"/>
                </a:solidFill>
              </a:endParaRPr>
            </a:p>
            <a:p>
              <a:pPr marL="0" lvl="0" indent="0" algn="l" rtl="0">
                <a:lnSpc>
                  <a:spcPct val="90000"/>
                </a:lnSpc>
                <a:spcBef>
                  <a:spcPts val="0"/>
                </a:spcBef>
                <a:spcAft>
                  <a:spcPts val="0"/>
                </a:spcAft>
                <a:buNone/>
              </a:pPr>
              <a:endParaRPr sz="2500">
                <a:solidFill>
                  <a:schemeClr val="dk1"/>
                </a:solidFill>
              </a:endParaRPr>
            </a:p>
          </p:txBody>
        </p:sp>
        <p:sp>
          <p:nvSpPr>
            <p:cNvPr id="193" name="Google Shape;193;p24"/>
            <p:cNvSpPr txBox="1"/>
            <p:nvPr/>
          </p:nvSpPr>
          <p:spPr>
            <a:xfrm>
              <a:off x="437825" y="1568589"/>
              <a:ext cx="2683200" cy="411900"/>
            </a:xfrm>
            <a:prstGeom prst="rect">
              <a:avLst/>
            </a:prstGeom>
            <a:solidFill>
              <a:srgbClr val="980000"/>
            </a:solid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600" b="1">
                  <a:solidFill>
                    <a:schemeClr val="lt1"/>
                  </a:solidFill>
                </a:rPr>
                <a:t>August 16</a:t>
              </a:r>
              <a:endParaRPr sz="1600" b="1" i="0" u="none" strike="noStrike" cap="none">
                <a:solidFill>
                  <a:schemeClr val="lt1"/>
                </a:solidFill>
              </a:endParaRPr>
            </a:p>
          </p:txBody>
        </p:sp>
      </p:grpSp>
      <p:grpSp>
        <p:nvGrpSpPr>
          <p:cNvPr id="194" name="Google Shape;194;p24"/>
          <p:cNvGrpSpPr/>
          <p:nvPr/>
        </p:nvGrpSpPr>
        <p:grpSpPr>
          <a:xfrm>
            <a:off x="10183660" y="2327887"/>
            <a:ext cx="1923319" cy="3454635"/>
            <a:chOff x="437825" y="1568589"/>
            <a:chExt cx="2685450" cy="3086700"/>
          </a:xfrm>
        </p:grpSpPr>
        <p:sp>
          <p:nvSpPr>
            <p:cNvPr id="195" name="Google Shape;195;p24"/>
            <p:cNvSpPr/>
            <p:nvPr/>
          </p:nvSpPr>
          <p:spPr>
            <a:xfrm>
              <a:off x="440075" y="1568589"/>
              <a:ext cx="2683200" cy="3086700"/>
            </a:xfrm>
            <a:prstGeom prst="rect">
              <a:avLst/>
            </a:prstGeom>
            <a:solidFill>
              <a:schemeClr val="lt1"/>
            </a:solidFill>
            <a:ln w="9525" cap="flat" cmpd="sng">
              <a:solidFill>
                <a:srgbClr val="E7E6E6"/>
              </a:solidFill>
              <a:prstDash val="solid"/>
              <a:round/>
              <a:headEnd type="none" w="sm" len="sm"/>
              <a:tailEnd type="none" w="sm" len="sm"/>
            </a:ln>
          </p:spPr>
          <p:txBody>
            <a:bodyPr spcFirstLastPara="1" wrap="square" lIns="121900" tIns="121900" rIns="121900" bIns="121900" anchor="t" anchorCtr="0">
              <a:noAutofit/>
            </a:bodyPr>
            <a:lstStyle/>
            <a:p>
              <a:pPr marL="0" lvl="0" indent="0" algn="l" rtl="0">
                <a:lnSpc>
                  <a:spcPct val="90000"/>
                </a:lnSpc>
                <a:spcBef>
                  <a:spcPts val="0"/>
                </a:spcBef>
                <a:spcAft>
                  <a:spcPts val="0"/>
                </a:spcAft>
                <a:buNone/>
              </a:pPr>
              <a:endParaRPr sz="2500">
                <a:solidFill>
                  <a:schemeClr val="dk1"/>
                </a:solidFill>
              </a:endParaRPr>
            </a:p>
            <a:p>
              <a:pPr marL="0" lvl="0" indent="0" algn="l" rtl="0">
                <a:lnSpc>
                  <a:spcPct val="90000"/>
                </a:lnSpc>
                <a:spcBef>
                  <a:spcPts val="0"/>
                </a:spcBef>
                <a:spcAft>
                  <a:spcPts val="0"/>
                </a:spcAft>
                <a:buNone/>
              </a:pPr>
              <a:endParaRPr sz="2500">
                <a:solidFill>
                  <a:schemeClr val="dk1"/>
                </a:solidFill>
              </a:endParaRPr>
            </a:p>
            <a:p>
              <a:pPr marL="0" lvl="0" indent="0" algn="l" rtl="0">
                <a:lnSpc>
                  <a:spcPct val="90000"/>
                </a:lnSpc>
                <a:spcBef>
                  <a:spcPts val="0"/>
                </a:spcBef>
                <a:spcAft>
                  <a:spcPts val="0"/>
                </a:spcAft>
                <a:buNone/>
              </a:pPr>
              <a:r>
                <a:rPr lang="en-US" sz="2500">
                  <a:solidFill>
                    <a:schemeClr val="dk1"/>
                  </a:solidFill>
                </a:rPr>
                <a:t>Excursion-</a:t>
              </a:r>
              <a:endParaRPr sz="2500">
                <a:solidFill>
                  <a:schemeClr val="dk1"/>
                </a:solidFill>
              </a:endParaRPr>
            </a:p>
            <a:p>
              <a:pPr marL="0" lvl="0" indent="0" algn="l" rtl="0">
                <a:lnSpc>
                  <a:spcPct val="90000"/>
                </a:lnSpc>
                <a:spcBef>
                  <a:spcPts val="0"/>
                </a:spcBef>
                <a:spcAft>
                  <a:spcPts val="0"/>
                </a:spcAft>
                <a:buNone/>
              </a:pPr>
              <a:r>
                <a:rPr lang="en-US" sz="2500">
                  <a:solidFill>
                    <a:srgbClr val="980000"/>
                  </a:solidFill>
                </a:rPr>
                <a:t>OPTIONAL</a:t>
              </a:r>
              <a:endParaRPr sz="2500">
                <a:solidFill>
                  <a:srgbClr val="980000"/>
                </a:solidFill>
              </a:endParaRPr>
            </a:p>
            <a:p>
              <a:pPr marL="0" lvl="0" indent="0" algn="l" rtl="0">
                <a:lnSpc>
                  <a:spcPct val="90000"/>
                </a:lnSpc>
                <a:spcBef>
                  <a:spcPts val="0"/>
                </a:spcBef>
                <a:spcAft>
                  <a:spcPts val="0"/>
                </a:spcAft>
                <a:buNone/>
              </a:pPr>
              <a:endParaRPr sz="2500">
                <a:solidFill>
                  <a:schemeClr val="dk1"/>
                </a:solidFill>
              </a:endParaRPr>
            </a:p>
            <a:p>
              <a:pPr marL="0" lvl="0" indent="0" algn="l" rtl="0">
                <a:lnSpc>
                  <a:spcPct val="90000"/>
                </a:lnSpc>
                <a:spcBef>
                  <a:spcPts val="0"/>
                </a:spcBef>
                <a:spcAft>
                  <a:spcPts val="0"/>
                </a:spcAft>
                <a:buNone/>
              </a:pPr>
              <a:r>
                <a:rPr lang="en-US" sz="2300">
                  <a:solidFill>
                    <a:schemeClr val="dk1"/>
                  </a:solidFill>
                </a:rPr>
                <a:t>Details at</a:t>
              </a:r>
              <a:endParaRPr sz="2300">
                <a:solidFill>
                  <a:schemeClr val="dk1"/>
                </a:solidFill>
              </a:endParaRPr>
            </a:p>
            <a:p>
              <a:pPr marL="0" lvl="0" indent="0" algn="l" rtl="0">
                <a:lnSpc>
                  <a:spcPct val="90000"/>
                </a:lnSpc>
                <a:spcBef>
                  <a:spcPts val="0"/>
                </a:spcBef>
                <a:spcAft>
                  <a:spcPts val="0"/>
                </a:spcAft>
                <a:buNone/>
              </a:pPr>
              <a:r>
                <a:rPr lang="en-US" sz="2300">
                  <a:solidFill>
                    <a:schemeClr val="dk1"/>
                  </a:solidFill>
                </a:rPr>
                <a:t>Next Meeting</a:t>
              </a:r>
              <a:endParaRPr sz="2300">
                <a:solidFill>
                  <a:schemeClr val="dk1"/>
                </a:solidFill>
              </a:endParaRPr>
            </a:p>
          </p:txBody>
        </p:sp>
        <p:sp>
          <p:nvSpPr>
            <p:cNvPr id="196" name="Google Shape;196;p24"/>
            <p:cNvSpPr txBox="1"/>
            <p:nvPr/>
          </p:nvSpPr>
          <p:spPr>
            <a:xfrm>
              <a:off x="437825" y="1568589"/>
              <a:ext cx="2683200" cy="411900"/>
            </a:xfrm>
            <a:prstGeom prst="rect">
              <a:avLst/>
            </a:prstGeom>
            <a:solidFill>
              <a:srgbClr val="980000"/>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600" b="1">
                  <a:solidFill>
                    <a:schemeClr val="lt1"/>
                  </a:solidFill>
                </a:rPr>
                <a:t>August 17-19</a:t>
              </a:r>
              <a:endParaRPr sz="1600" b="1" i="0" u="none" strike="noStrike" cap="none">
                <a:solidFill>
                  <a:schemeClr val="lt1"/>
                </a:solidFil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1"/>
        <p:cNvGrpSpPr/>
        <p:nvPr/>
      </p:nvGrpSpPr>
      <p:grpSpPr>
        <a:xfrm>
          <a:off x="0" y="0"/>
          <a:ext cx="0" cy="0"/>
          <a:chOff x="0" y="0"/>
          <a:chExt cx="0" cy="0"/>
        </a:xfrm>
      </p:grpSpPr>
      <p:sp>
        <p:nvSpPr>
          <p:cNvPr id="202" name="Google Shape;202;p25"/>
          <p:cNvSpPr txBox="1">
            <a:spLocks noGrp="1"/>
          </p:cNvSpPr>
          <p:nvPr>
            <p:ph type="title"/>
          </p:nvPr>
        </p:nvSpPr>
        <p:spPr>
          <a:xfrm>
            <a:off x="838200" y="11"/>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sz="5400" b="1">
                <a:solidFill>
                  <a:srgbClr val="980000"/>
                </a:solidFill>
              </a:rPr>
              <a:t>Typical Clinic Day</a:t>
            </a:r>
            <a:endParaRPr sz="5400" b="1">
              <a:solidFill>
                <a:srgbClr val="980000"/>
              </a:solidFill>
            </a:endParaRPr>
          </a:p>
        </p:txBody>
      </p:sp>
      <p:graphicFrame>
        <p:nvGraphicFramePr>
          <p:cNvPr id="203" name="Google Shape;203;p25"/>
          <p:cNvGraphicFramePr/>
          <p:nvPr/>
        </p:nvGraphicFramePr>
        <p:xfrm>
          <a:off x="412038" y="1153698"/>
          <a:ext cx="3000000" cy="3000000"/>
        </p:xfrm>
        <a:graphic>
          <a:graphicData uri="http://schemas.openxmlformats.org/drawingml/2006/table">
            <a:tbl>
              <a:tblPr>
                <a:noFill/>
                <a:tableStyleId>{B47F790A-8AD7-4CFA-A3BC-756A0884CB8C}</a:tableStyleId>
              </a:tblPr>
              <a:tblGrid>
                <a:gridCol w="2071100">
                  <a:extLst>
                    <a:ext uri="{9D8B030D-6E8A-4147-A177-3AD203B41FA5}">
                      <a16:colId xmlns:a16="http://schemas.microsoft.com/office/drawing/2014/main" val="20000"/>
                    </a:ext>
                  </a:extLst>
                </a:gridCol>
                <a:gridCol w="9296825">
                  <a:extLst>
                    <a:ext uri="{9D8B030D-6E8A-4147-A177-3AD203B41FA5}">
                      <a16:colId xmlns:a16="http://schemas.microsoft.com/office/drawing/2014/main" val="20001"/>
                    </a:ext>
                  </a:extLst>
                </a:gridCol>
              </a:tblGrid>
              <a:tr h="503400">
                <a:tc>
                  <a:txBody>
                    <a:bodyPr/>
                    <a:lstStyle/>
                    <a:p>
                      <a:pPr marL="0" lvl="0" indent="0" algn="l" rtl="0">
                        <a:lnSpc>
                          <a:spcPct val="115000"/>
                        </a:lnSpc>
                        <a:spcBef>
                          <a:spcPts val="0"/>
                        </a:spcBef>
                        <a:spcAft>
                          <a:spcPts val="0"/>
                        </a:spcAft>
                        <a:buNone/>
                      </a:pPr>
                      <a:r>
                        <a:rPr lang="en-US" sz="1700" b="1"/>
                        <a:t>6:30am</a:t>
                      </a:r>
                      <a:endParaRPr sz="1700" b="1"/>
                    </a:p>
                    <a:p>
                      <a:pPr marL="0" lvl="0" indent="0" algn="l" rtl="0">
                        <a:lnSpc>
                          <a:spcPct val="115000"/>
                        </a:lnSpc>
                        <a:spcBef>
                          <a:spcPts val="0"/>
                        </a:spcBef>
                        <a:spcAft>
                          <a:spcPts val="0"/>
                        </a:spcAft>
                        <a:buNone/>
                      </a:pPr>
                      <a:r>
                        <a:rPr lang="en-US" sz="100" b="1"/>
                        <a:t> </a:t>
                      </a:r>
                      <a:endParaRPr sz="100" b="1"/>
                    </a:p>
                  </a:txBody>
                  <a:tcPr marL="68575" marR="68575" marT="91425" marB="91425">
                    <a:lnL w="9275" cap="flat" cmpd="sng">
                      <a:solidFill>
                        <a:srgbClr val="000000"/>
                      </a:solidFill>
                      <a:prstDash val="solid"/>
                      <a:round/>
                      <a:headEnd type="none" w="sm" len="sm"/>
                      <a:tailEnd type="none" w="sm" len="sm"/>
                    </a:lnL>
                    <a:lnR w="9275" cap="flat" cmpd="sng">
                      <a:solidFill>
                        <a:srgbClr val="000000"/>
                      </a:solidFill>
                      <a:prstDash val="solid"/>
                      <a:round/>
                      <a:headEnd type="none" w="sm" len="sm"/>
                      <a:tailEnd type="none" w="sm" len="sm"/>
                    </a:lnR>
                    <a:lnT w="9275" cap="flat" cmpd="sng">
                      <a:solidFill>
                        <a:srgbClr val="000000"/>
                      </a:solidFill>
                      <a:prstDash val="solid"/>
                      <a:round/>
                      <a:headEnd type="none" w="sm" len="sm"/>
                      <a:tailEnd type="none" w="sm" len="sm"/>
                    </a:lnT>
                    <a:lnB w="927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700"/>
                        <a:t>Breakfast</a:t>
                      </a:r>
                      <a:endParaRPr sz="1700"/>
                    </a:p>
                  </a:txBody>
                  <a:tcPr marL="68575" marR="68575" marT="91425" marB="91425">
                    <a:lnL w="9275" cap="flat" cmpd="sng">
                      <a:solidFill>
                        <a:srgbClr val="000000"/>
                      </a:solidFill>
                      <a:prstDash val="solid"/>
                      <a:round/>
                      <a:headEnd type="none" w="sm" len="sm"/>
                      <a:tailEnd type="none" w="sm" len="sm"/>
                    </a:lnL>
                    <a:lnR w="9275" cap="flat" cmpd="sng">
                      <a:solidFill>
                        <a:srgbClr val="000000"/>
                      </a:solidFill>
                      <a:prstDash val="solid"/>
                      <a:round/>
                      <a:headEnd type="none" w="sm" len="sm"/>
                      <a:tailEnd type="none" w="sm" len="sm"/>
                    </a:lnR>
                    <a:lnT w="9275" cap="flat" cmpd="sng">
                      <a:solidFill>
                        <a:srgbClr val="000000"/>
                      </a:solidFill>
                      <a:prstDash val="solid"/>
                      <a:round/>
                      <a:headEnd type="none" w="sm" len="sm"/>
                      <a:tailEnd type="none" w="sm" len="sm"/>
                    </a:lnT>
                    <a:lnB w="927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532050">
                <a:tc>
                  <a:txBody>
                    <a:bodyPr/>
                    <a:lstStyle/>
                    <a:p>
                      <a:pPr marL="0" lvl="0" indent="0" algn="l" rtl="0">
                        <a:lnSpc>
                          <a:spcPct val="115000"/>
                        </a:lnSpc>
                        <a:spcBef>
                          <a:spcPts val="0"/>
                        </a:spcBef>
                        <a:spcAft>
                          <a:spcPts val="0"/>
                        </a:spcAft>
                        <a:buNone/>
                      </a:pPr>
                      <a:r>
                        <a:rPr lang="en-US" sz="100" b="1"/>
                        <a:t> </a:t>
                      </a:r>
                      <a:endParaRPr sz="100" b="1"/>
                    </a:p>
                    <a:p>
                      <a:pPr marL="0" lvl="0" indent="0" algn="l" rtl="0">
                        <a:lnSpc>
                          <a:spcPct val="115000"/>
                        </a:lnSpc>
                        <a:spcBef>
                          <a:spcPts val="0"/>
                        </a:spcBef>
                        <a:spcAft>
                          <a:spcPts val="0"/>
                        </a:spcAft>
                        <a:buNone/>
                      </a:pPr>
                      <a:r>
                        <a:rPr lang="en-US" sz="1700" b="1"/>
                        <a:t>7:15am</a:t>
                      </a:r>
                      <a:endParaRPr sz="1700" b="1"/>
                    </a:p>
                  </a:txBody>
                  <a:tcPr marL="68575" marR="68575" marT="91425" marB="91425">
                    <a:lnL w="9275" cap="flat" cmpd="sng">
                      <a:solidFill>
                        <a:srgbClr val="000000"/>
                      </a:solidFill>
                      <a:prstDash val="solid"/>
                      <a:round/>
                      <a:headEnd type="none" w="sm" len="sm"/>
                      <a:tailEnd type="none" w="sm" len="sm"/>
                    </a:lnL>
                    <a:lnR w="9275" cap="flat" cmpd="sng">
                      <a:solidFill>
                        <a:srgbClr val="000000"/>
                      </a:solidFill>
                      <a:prstDash val="solid"/>
                      <a:round/>
                      <a:headEnd type="none" w="sm" len="sm"/>
                      <a:tailEnd type="none" w="sm" len="sm"/>
                    </a:lnR>
                    <a:lnT w="9275" cap="flat" cmpd="sng">
                      <a:solidFill>
                        <a:srgbClr val="000000"/>
                      </a:solidFill>
                      <a:prstDash val="solid"/>
                      <a:round/>
                      <a:headEnd type="none" w="sm" len="sm"/>
                      <a:tailEnd type="none" w="sm" len="sm"/>
                    </a:lnT>
                    <a:lnB w="927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700"/>
                        <a:t>Leave hotel for clinic site</a:t>
                      </a:r>
                      <a:endParaRPr sz="1700"/>
                    </a:p>
                  </a:txBody>
                  <a:tcPr marL="68575" marR="68575" marT="91425" marB="91425">
                    <a:lnL w="9275" cap="flat" cmpd="sng">
                      <a:solidFill>
                        <a:srgbClr val="000000"/>
                      </a:solidFill>
                      <a:prstDash val="solid"/>
                      <a:round/>
                      <a:headEnd type="none" w="sm" len="sm"/>
                      <a:tailEnd type="none" w="sm" len="sm"/>
                    </a:lnL>
                    <a:lnR w="9275" cap="flat" cmpd="sng">
                      <a:solidFill>
                        <a:srgbClr val="000000"/>
                      </a:solidFill>
                      <a:prstDash val="solid"/>
                      <a:round/>
                      <a:headEnd type="none" w="sm" len="sm"/>
                      <a:tailEnd type="none" w="sm" len="sm"/>
                    </a:lnR>
                    <a:lnT w="9275" cap="flat" cmpd="sng">
                      <a:solidFill>
                        <a:srgbClr val="000000"/>
                      </a:solidFill>
                      <a:prstDash val="solid"/>
                      <a:round/>
                      <a:headEnd type="none" w="sm" len="sm"/>
                      <a:tailEnd type="none" w="sm" len="sm"/>
                    </a:lnT>
                    <a:lnB w="927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493975">
                <a:tc>
                  <a:txBody>
                    <a:bodyPr/>
                    <a:lstStyle/>
                    <a:p>
                      <a:pPr marL="0" lvl="0" indent="0" algn="l" rtl="0">
                        <a:lnSpc>
                          <a:spcPct val="115000"/>
                        </a:lnSpc>
                        <a:spcBef>
                          <a:spcPts val="0"/>
                        </a:spcBef>
                        <a:spcAft>
                          <a:spcPts val="0"/>
                        </a:spcAft>
                        <a:buNone/>
                      </a:pPr>
                      <a:r>
                        <a:rPr lang="en-US" sz="100" b="1"/>
                        <a:t> </a:t>
                      </a:r>
                      <a:endParaRPr sz="100" b="1"/>
                    </a:p>
                    <a:p>
                      <a:pPr marL="0" lvl="0" indent="0" algn="l" rtl="0">
                        <a:lnSpc>
                          <a:spcPct val="115000"/>
                        </a:lnSpc>
                        <a:spcBef>
                          <a:spcPts val="0"/>
                        </a:spcBef>
                        <a:spcAft>
                          <a:spcPts val="0"/>
                        </a:spcAft>
                        <a:buNone/>
                      </a:pPr>
                      <a:r>
                        <a:rPr lang="en-US" sz="1700" b="1"/>
                        <a:t>8:15am</a:t>
                      </a:r>
                      <a:endParaRPr sz="1700" b="1"/>
                    </a:p>
                  </a:txBody>
                  <a:tcPr marL="68575" marR="68575" marT="91425" marB="91425">
                    <a:lnL w="9275" cap="flat" cmpd="sng">
                      <a:solidFill>
                        <a:srgbClr val="000000"/>
                      </a:solidFill>
                      <a:prstDash val="solid"/>
                      <a:round/>
                      <a:headEnd type="none" w="sm" len="sm"/>
                      <a:tailEnd type="none" w="sm" len="sm"/>
                    </a:lnL>
                    <a:lnR w="9275" cap="flat" cmpd="sng">
                      <a:solidFill>
                        <a:srgbClr val="000000"/>
                      </a:solidFill>
                      <a:prstDash val="solid"/>
                      <a:round/>
                      <a:headEnd type="none" w="sm" len="sm"/>
                      <a:tailEnd type="none" w="sm" len="sm"/>
                    </a:lnR>
                    <a:lnT w="9275" cap="flat" cmpd="sng">
                      <a:solidFill>
                        <a:srgbClr val="000000"/>
                      </a:solidFill>
                      <a:prstDash val="solid"/>
                      <a:round/>
                      <a:headEnd type="none" w="sm" len="sm"/>
                      <a:tailEnd type="none" w="sm" len="sm"/>
                    </a:lnT>
                    <a:lnB w="927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700"/>
                        <a:t>Arrive clinic site</a:t>
                      </a:r>
                      <a:endParaRPr sz="1700"/>
                    </a:p>
                  </a:txBody>
                  <a:tcPr marL="68575" marR="68575" marT="91425" marB="91425">
                    <a:lnL w="9275" cap="flat" cmpd="sng">
                      <a:solidFill>
                        <a:srgbClr val="000000"/>
                      </a:solidFill>
                      <a:prstDash val="solid"/>
                      <a:round/>
                      <a:headEnd type="none" w="sm" len="sm"/>
                      <a:tailEnd type="none" w="sm" len="sm"/>
                    </a:lnL>
                    <a:lnR w="9275" cap="flat" cmpd="sng">
                      <a:solidFill>
                        <a:srgbClr val="000000"/>
                      </a:solidFill>
                      <a:prstDash val="solid"/>
                      <a:round/>
                      <a:headEnd type="none" w="sm" len="sm"/>
                      <a:tailEnd type="none" w="sm" len="sm"/>
                    </a:lnR>
                    <a:lnT w="9275" cap="flat" cmpd="sng">
                      <a:solidFill>
                        <a:srgbClr val="000000"/>
                      </a:solidFill>
                      <a:prstDash val="solid"/>
                      <a:round/>
                      <a:headEnd type="none" w="sm" len="sm"/>
                      <a:tailEnd type="none" w="sm" len="sm"/>
                    </a:lnT>
                    <a:lnB w="927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493975">
                <a:tc>
                  <a:txBody>
                    <a:bodyPr/>
                    <a:lstStyle/>
                    <a:p>
                      <a:pPr marL="0" lvl="0" indent="0" algn="l" rtl="0">
                        <a:lnSpc>
                          <a:spcPct val="115000"/>
                        </a:lnSpc>
                        <a:spcBef>
                          <a:spcPts val="0"/>
                        </a:spcBef>
                        <a:spcAft>
                          <a:spcPts val="0"/>
                        </a:spcAft>
                        <a:buNone/>
                      </a:pPr>
                      <a:r>
                        <a:rPr lang="en-US" sz="100" b="1"/>
                        <a:t> </a:t>
                      </a:r>
                      <a:endParaRPr sz="100" b="1"/>
                    </a:p>
                    <a:p>
                      <a:pPr marL="0" lvl="0" indent="0" algn="l" rtl="0">
                        <a:lnSpc>
                          <a:spcPct val="115000"/>
                        </a:lnSpc>
                        <a:spcBef>
                          <a:spcPts val="0"/>
                        </a:spcBef>
                        <a:spcAft>
                          <a:spcPts val="0"/>
                        </a:spcAft>
                        <a:buNone/>
                      </a:pPr>
                      <a:r>
                        <a:rPr lang="en-US" sz="1700" b="1"/>
                        <a:t>8:15 – 9:00am</a:t>
                      </a:r>
                      <a:endParaRPr sz="1700" b="1"/>
                    </a:p>
                  </a:txBody>
                  <a:tcPr marL="68575" marR="68575" marT="91425" marB="91425">
                    <a:lnL w="9275" cap="flat" cmpd="sng">
                      <a:solidFill>
                        <a:srgbClr val="000000"/>
                      </a:solidFill>
                      <a:prstDash val="solid"/>
                      <a:round/>
                      <a:headEnd type="none" w="sm" len="sm"/>
                      <a:tailEnd type="none" w="sm" len="sm"/>
                    </a:lnL>
                    <a:lnR w="9275" cap="flat" cmpd="sng">
                      <a:solidFill>
                        <a:srgbClr val="000000"/>
                      </a:solidFill>
                      <a:prstDash val="solid"/>
                      <a:round/>
                      <a:headEnd type="none" w="sm" len="sm"/>
                      <a:tailEnd type="none" w="sm" len="sm"/>
                    </a:lnR>
                    <a:lnT w="9275" cap="flat" cmpd="sng">
                      <a:solidFill>
                        <a:srgbClr val="000000"/>
                      </a:solidFill>
                      <a:prstDash val="solid"/>
                      <a:round/>
                      <a:headEnd type="none" w="sm" len="sm"/>
                      <a:tailEnd type="none" w="sm" len="sm"/>
                    </a:lnT>
                    <a:lnB w="927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700"/>
                        <a:t>Prayers, Clinic Huddle, Set up Rooms. (Longer on Day 1)</a:t>
                      </a:r>
                      <a:endParaRPr sz="1700"/>
                    </a:p>
                  </a:txBody>
                  <a:tcPr marL="68575" marR="68575" marT="91425" marB="91425">
                    <a:lnL w="9275" cap="flat" cmpd="sng">
                      <a:solidFill>
                        <a:srgbClr val="000000"/>
                      </a:solidFill>
                      <a:prstDash val="solid"/>
                      <a:round/>
                      <a:headEnd type="none" w="sm" len="sm"/>
                      <a:tailEnd type="none" w="sm" len="sm"/>
                    </a:lnL>
                    <a:lnR w="9275" cap="flat" cmpd="sng">
                      <a:solidFill>
                        <a:srgbClr val="000000"/>
                      </a:solidFill>
                      <a:prstDash val="solid"/>
                      <a:round/>
                      <a:headEnd type="none" w="sm" len="sm"/>
                      <a:tailEnd type="none" w="sm" len="sm"/>
                    </a:lnR>
                    <a:lnT w="9275" cap="flat" cmpd="sng">
                      <a:solidFill>
                        <a:srgbClr val="000000"/>
                      </a:solidFill>
                      <a:prstDash val="solid"/>
                      <a:round/>
                      <a:headEnd type="none" w="sm" len="sm"/>
                      <a:tailEnd type="none" w="sm" len="sm"/>
                    </a:lnT>
                    <a:lnB w="927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493975">
                <a:tc>
                  <a:txBody>
                    <a:bodyPr/>
                    <a:lstStyle/>
                    <a:p>
                      <a:pPr marL="0" lvl="0" indent="0" algn="l" rtl="0">
                        <a:lnSpc>
                          <a:spcPct val="115000"/>
                        </a:lnSpc>
                        <a:spcBef>
                          <a:spcPts val="0"/>
                        </a:spcBef>
                        <a:spcAft>
                          <a:spcPts val="0"/>
                        </a:spcAft>
                        <a:buNone/>
                      </a:pPr>
                      <a:r>
                        <a:rPr lang="en-US" sz="100" b="1"/>
                        <a:t> </a:t>
                      </a:r>
                      <a:endParaRPr sz="100" b="1"/>
                    </a:p>
                    <a:p>
                      <a:pPr marL="0" lvl="0" indent="0" algn="l" rtl="0">
                        <a:lnSpc>
                          <a:spcPct val="115000"/>
                        </a:lnSpc>
                        <a:spcBef>
                          <a:spcPts val="0"/>
                        </a:spcBef>
                        <a:spcAft>
                          <a:spcPts val="0"/>
                        </a:spcAft>
                        <a:buNone/>
                      </a:pPr>
                      <a:r>
                        <a:rPr lang="en-US" sz="1700" b="1"/>
                        <a:t>9:00am</a:t>
                      </a:r>
                      <a:endParaRPr sz="1700" b="1"/>
                    </a:p>
                  </a:txBody>
                  <a:tcPr marL="68575" marR="68575" marT="91425" marB="91425">
                    <a:lnL w="9275" cap="flat" cmpd="sng">
                      <a:solidFill>
                        <a:srgbClr val="000000"/>
                      </a:solidFill>
                      <a:prstDash val="solid"/>
                      <a:round/>
                      <a:headEnd type="none" w="sm" len="sm"/>
                      <a:tailEnd type="none" w="sm" len="sm"/>
                    </a:lnL>
                    <a:lnR w="9275" cap="flat" cmpd="sng">
                      <a:solidFill>
                        <a:srgbClr val="000000"/>
                      </a:solidFill>
                      <a:prstDash val="solid"/>
                      <a:round/>
                      <a:headEnd type="none" w="sm" len="sm"/>
                      <a:tailEnd type="none" w="sm" len="sm"/>
                    </a:lnR>
                    <a:lnT w="9275" cap="flat" cmpd="sng">
                      <a:solidFill>
                        <a:srgbClr val="000000"/>
                      </a:solidFill>
                      <a:prstDash val="solid"/>
                      <a:round/>
                      <a:headEnd type="none" w="sm" len="sm"/>
                      <a:tailEnd type="none" w="sm" len="sm"/>
                    </a:lnT>
                    <a:lnB w="927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700"/>
                        <a:t>Start to see patients. Concurrent Leadership Training Institute</a:t>
                      </a:r>
                      <a:endParaRPr sz="1700"/>
                    </a:p>
                  </a:txBody>
                  <a:tcPr marL="68575" marR="68575" marT="91425" marB="91425">
                    <a:lnL w="9275" cap="flat" cmpd="sng">
                      <a:solidFill>
                        <a:srgbClr val="000000"/>
                      </a:solidFill>
                      <a:prstDash val="solid"/>
                      <a:round/>
                      <a:headEnd type="none" w="sm" len="sm"/>
                      <a:tailEnd type="none" w="sm" len="sm"/>
                    </a:lnL>
                    <a:lnR w="9275" cap="flat" cmpd="sng">
                      <a:solidFill>
                        <a:srgbClr val="000000"/>
                      </a:solidFill>
                      <a:prstDash val="solid"/>
                      <a:round/>
                      <a:headEnd type="none" w="sm" len="sm"/>
                      <a:tailEnd type="none" w="sm" len="sm"/>
                    </a:lnR>
                    <a:lnT w="9275" cap="flat" cmpd="sng">
                      <a:solidFill>
                        <a:srgbClr val="000000"/>
                      </a:solidFill>
                      <a:prstDash val="solid"/>
                      <a:round/>
                      <a:headEnd type="none" w="sm" len="sm"/>
                      <a:tailEnd type="none" w="sm" len="sm"/>
                    </a:lnT>
                    <a:lnB w="927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598200">
                <a:tc>
                  <a:txBody>
                    <a:bodyPr/>
                    <a:lstStyle/>
                    <a:p>
                      <a:pPr marL="0" lvl="0" indent="0" algn="l" rtl="0">
                        <a:lnSpc>
                          <a:spcPct val="115000"/>
                        </a:lnSpc>
                        <a:spcBef>
                          <a:spcPts val="0"/>
                        </a:spcBef>
                        <a:spcAft>
                          <a:spcPts val="0"/>
                        </a:spcAft>
                        <a:buNone/>
                      </a:pPr>
                      <a:r>
                        <a:rPr lang="en-US" sz="100" b="1"/>
                        <a:t> </a:t>
                      </a:r>
                      <a:endParaRPr sz="100" b="1"/>
                    </a:p>
                    <a:p>
                      <a:pPr marL="0" lvl="0" indent="0" algn="l" rtl="0">
                        <a:lnSpc>
                          <a:spcPct val="115000"/>
                        </a:lnSpc>
                        <a:spcBef>
                          <a:spcPts val="0"/>
                        </a:spcBef>
                        <a:spcAft>
                          <a:spcPts val="0"/>
                        </a:spcAft>
                        <a:buNone/>
                      </a:pPr>
                      <a:r>
                        <a:rPr lang="en-US" sz="1700" b="1"/>
                        <a:t>11:30am - 1:00pm</a:t>
                      </a:r>
                      <a:endParaRPr sz="1700" b="1"/>
                    </a:p>
                  </a:txBody>
                  <a:tcPr marL="68575" marR="68575" marT="91425" marB="91425">
                    <a:lnL w="9275" cap="flat" cmpd="sng">
                      <a:solidFill>
                        <a:srgbClr val="000000"/>
                      </a:solidFill>
                      <a:prstDash val="solid"/>
                      <a:round/>
                      <a:headEnd type="none" w="sm" len="sm"/>
                      <a:tailEnd type="none" w="sm" len="sm"/>
                    </a:lnL>
                    <a:lnR w="9275" cap="flat" cmpd="sng">
                      <a:solidFill>
                        <a:srgbClr val="000000"/>
                      </a:solidFill>
                      <a:prstDash val="solid"/>
                      <a:round/>
                      <a:headEnd type="none" w="sm" len="sm"/>
                      <a:tailEnd type="none" w="sm" len="sm"/>
                    </a:lnR>
                    <a:lnT w="9275" cap="flat" cmpd="sng">
                      <a:solidFill>
                        <a:srgbClr val="000000"/>
                      </a:solidFill>
                      <a:prstDash val="solid"/>
                      <a:round/>
                      <a:headEnd type="none" w="sm" len="sm"/>
                      <a:tailEnd type="none" w="sm" len="sm"/>
                    </a:lnT>
                    <a:lnB w="9275" cap="flat" cmpd="sng">
                      <a:solidFill>
                        <a:srgbClr val="000000"/>
                      </a:solidFill>
                      <a:prstDash val="solid"/>
                      <a:round/>
                      <a:headEnd type="none" w="sm" len="sm"/>
                      <a:tailEnd type="none" w="sm" len="sm"/>
                    </a:lnB>
                  </a:tcPr>
                </a:tc>
                <a:tc>
                  <a:txBody>
                    <a:bodyPr/>
                    <a:lstStyle/>
                    <a:p>
                      <a:pPr marL="0" lvl="0" indent="0" algn="l" rtl="0">
                        <a:lnSpc>
                          <a:spcPct val="115000"/>
                        </a:lnSpc>
                        <a:spcBef>
                          <a:spcPts val="1000"/>
                        </a:spcBef>
                        <a:spcAft>
                          <a:spcPts val="0"/>
                        </a:spcAft>
                        <a:buNone/>
                      </a:pPr>
                      <a:r>
                        <a:rPr lang="en-US" sz="100">
                          <a:latin typeface="Times New Roman"/>
                          <a:ea typeface="Times New Roman"/>
                          <a:cs typeface="Times New Roman"/>
                          <a:sym typeface="Times New Roman"/>
                        </a:rPr>
                        <a:t>    </a:t>
                      </a:r>
                      <a:r>
                        <a:rPr lang="en-US" sz="1700"/>
                        <a:t>Lunch served – Rotation so clinic remains open</a:t>
                      </a:r>
                      <a:endParaRPr sz="1700"/>
                    </a:p>
                    <a:p>
                      <a:pPr marL="0" lvl="0" indent="0" algn="l" rtl="0">
                        <a:lnSpc>
                          <a:spcPct val="115000"/>
                        </a:lnSpc>
                        <a:spcBef>
                          <a:spcPts val="0"/>
                        </a:spcBef>
                        <a:spcAft>
                          <a:spcPts val="0"/>
                        </a:spcAft>
                        <a:buNone/>
                      </a:pPr>
                      <a:r>
                        <a:rPr lang="en-US" sz="100"/>
                        <a:t> </a:t>
                      </a:r>
                      <a:endParaRPr sz="100"/>
                    </a:p>
                  </a:txBody>
                  <a:tcPr marL="68575" marR="68575" marT="91425" marB="91425">
                    <a:lnL w="9275" cap="flat" cmpd="sng">
                      <a:solidFill>
                        <a:srgbClr val="000000"/>
                      </a:solidFill>
                      <a:prstDash val="solid"/>
                      <a:round/>
                      <a:headEnd type="none" w="sm" len="sm"/>
                      <a:tailEnd type="none" w="sm" len="sm"/>
                    </a:lnL>
                    <a:lnR w="9275" cap="flat" cmpd="sng">
                      <a:solidFill>
                        <a:srgbClr val="000000"/>
                      </a:solidFill>
                      <a:prstDash val="solid"/>
                      <a:round/>
                      <a:headEnd type="none" w="sm" len="sm"/>
                      <a:tailEnd type="none" w="sm" len="sm"/>
                    </a:lnR>
                    <a:lnT w="9275" cap="flat" cmpd="sng">
                      <a:solidFill>
                        <a:srgbClr val="000000"/>
                      </a:solidFill>
                      <a:prstDash val="solid"/>
                      <a:round/>
                      <a:headEnd type="none" w="sm" len="sm"/>
                      <a:tailEnd type="none" w="sm" len="sm"/>
                    </a:lnT>
                    <a:lnB w="927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493975">
                <a:tc>
                  <a:txBody>
                    <a:bodyPr/>
                    <a:lstStyle/>
                    <a:p>
                      <a:pPr marL="0" lvl="0" indent="0" algn="l" rtl="0">
                        <a:lnSpc>
                          <a:spcPct val="115000"/>
                        </a:lnSpc>
                        <a:spcBef>
                          <a:spcPts val="0"/>
                        </a:spcBef>
                        <a:spcAft>
                          <a:spcPts val="0"/>
                        </a:spcAft>
                        <a:buNone/>
                      </a:pPr>
                      <a:r>
                        <a:rPr lang="en-US" sz="100" b="1"/>
                        <a:t> </a:t>
                      </a:r>
                      <a:endParaRPr sz="100" b="1"/>
                    </a:p>
                    <a:p>
                      <a:pPr marL="0" lvl="0" indent="0" algn="l" rtl="0">
                        <a:lnSpc>
                          <a:spcPct val="115000"/>
                        </a:lnSpc>
                        <a:spcBef>
                          <a:spcPts val="0"/>
                        </a:spcBef>
                        <a:spcAft>
                          <a:spcPts val="0"/>
                        </a:spcAft>
                        <a:buNone/>
                      </a:pPr>
                      <a:r>
                        <a:rPr lang="en-US" sz="1700" b="1"/>
                        <a:t>1:00pm</a:t>
                      </a:r>
                      <a:endParaRPr sz="1700" b="1"/>
                    </a:p>
                  </a:txBody>
                  <a:tcPr marL="68575" marR="68575" marT="91425" marB="91425">
                    <a:lnL w="9275" cap="flat" cmpd="sng">
                      <a:solidFill>
                        <a:srgbClr val="000000"/>
                      </a:solidFill>
                      <a:prstDash val="solid"/>
                      <a:round/>
                      <a:headEnd type="none" w="sm" len="sm"/>
                      <a:tailEnd type="none" w="sm" len="sm"/>
                    </a:lnL>
                    <a:lnR w="9275" cap="flat" cmpd="sng">
                      <a:solidFill>
                        <a:srgbClr val="000000"/>
                      </a:solidFill>
                      <a:prstDash val="solid"/>
                      <a:round/>
                      <a:headEnd type="none" w="sm" len="sm"/>
                      <a:tailEnd type="none" w="sm" len="sm"/>
                    </a:lnR>
                    <a:lnT w="9275" cap="flat" cmpd="sng">
                      <a:solidFill>
                        <a:srgbClr val="000000"/>
                      </a:solidFill>
                      <a:prstDash val="solid"/>
                      <a:round/>
                      <a:headEnd type="none" w="sm" len="sm"/>
                      <a:tailEnd type="none" w="sm" len="sm"/>
                    </a:lnT>
                    <a:lnB w="927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700"/>
                        <a:t>Registration closed to new patients for the day</a:t>
                      </a:r>
                      <a:endParaRPr sz="1700"/>
                    </a:p>
                  </a:txBody>
                  <a:tcPr marL="68575" marR="68575" marT="91425" marB="91425">
                    <a:lnL w="9275" cap="flat" cmpd="sng">
                      <a:solidFill>
                        <a:srgbClr val="000000"/>
                      </a:solidFill>
                      <a:prstDash val="solid"/>
                      <a:round/>
                      <a:headEnd type="none" w="sm" len="sm"/>
                      <a:tailEnd type="none" w="sm" len="sm"/>
                    </a:lnL>
                    <a:lnR w="9275" cap="flat" cmpd="sng">
                      <a:solidFill>
                        <a:srgbClr val="000000"/>
                      </a:solidFill>
                      <a:prstDash val="solid"/>
                      <a:round/>
                      <a:headEnd type="none" w="sm" len="sm"/>
                      <a:tailEnd type="none" w="sm" len="sm"/>
                    </a:lnR>
                    <a:lnT w="9275" cap="flat" cmpd="sng">
                      <a:solidFill>
                        <a:srgbClr val="000000"/>
                      </a:solidFill>
                      <a:prstDash val="solid"/>
                      <a:round/>
                      <a:headEnd type="none" w="sm" len="sm"/>
                      <a:tailEnd type="none" w="sm" len="sm"/>
                    </a:lnT>
                    <a:lnB w="927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519025">
                <a:tc>
                  <a:txBody>
                    <a:bodyPr/>
                    <a:lstStyle/>
                    <a:p>
                      <a:pPr marL="0" lvl="0" indent="0" algn="l" rtl="0">
                        <a:lnSpc>
                          <a:spcPct val="115000"/>
                        </a:lnSpc>
                        <a:spcBef>
                          <a:spcPts val="0"/>
                        </a:spcBef>
                        <a:spcAft>
                          <a:spcPts val="0"/>
                        </a:spcAft>
                        <a:buNone/>
                      </a:pPr>
                      <a:r>
                        <a:rPr lang="en-US" sz="100" b="1"/>
                        <a:t> </a:t>
                      </a:r>
                      <a:endParaRPr sz="100" b="1"/>
                    </a:p>
                    <a:p>
                      <a:pPr marL="0" lvl="0" indent="0" algn="l" rtl="0">
                        <a:lnSpc>
                          <a:spcPct val="115000"/>
                        </a:lnSpc>
                        <a:spcBef>
                          <a:spcPts val="0"/>
                        </a:spcBef>
                        <a:spcAft>
                          <a:spcPts val="0"/>
                        </a:spcAft>
                        <a:buNone/>
                      </a:pPr>
                      <a:r>
                        <a:rPr lang="en-US" sz="1700" b="1"/>
                        <a:t>2:30pm</a:t>
                      </a:r>
                      <a:endParaRPr sz="1700" b="1"/>
                    </a:p>
                  </a:txBody>
                  <a:tcPr marL="68575" marR="68575" marT="91425" marB="91425">
                    <a:lnL w="9275" cap="flat" cmpd="sng">
                      <a:solidFill>
                        <a:srgbClr val="000000"/>
                      </a:solidFill>
                      <a:prstDash val="solid"/>
                      <a:round/>
                      <a:headEnd type="none" w="sm" len="sm"/>
                      <a:tailEnd type="none" w="sm" len="sm"/>
                    </a:lnL>
                    <a:lnR w="9275" cap="flat" cmpd="sng">
                      <a:solidFill>
                        <a:srgbClr val="000000"/>
                      </a:solidFill>
                      <a:prstDash val="solid"/>
                      <a:round/>
                      <a:headEnd type="none" w="sm" len="sm"/>
                      <a:tailEnd type="none" w="sm" len="sm"/>
                    </a:lnR>
                    <a:lnT w="9275" cap="flat" cmpd="sng">
                      <a:solidFill>
                        <a:srgbClr val="000000"/>
                      </a:solidFill>
                      <a:prstDash val="solid"/>
                      <a:round/>
                      <a:headEnd type="none" w="sm" len="sm"/>
                      <a:tailEnd type="none" w="sm" len="sm"/>
                    </a:lnT>
                    <a:lnB w="927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700"/>
                        <a:t>Clinic shuts down and items secured for next day (Final clinic day, shut down at 1 pm)</a:t>
                      </a:r>
                      <a:endParaRPr sz="1700"/>
                    </a:p>
                  </a:txBody>
                  <a:tcPr marL="68575" marR="68575" marT="91425" marB="91425">
                    <a:lnL w="9275" cap="flat" cmpd="sng">
                      <a:solidFill>
                        <a:srgbClr val="000000"/>
                      </a:solidFill>
                      <a:prstDash val="solid"/>
                      <a:round/>
                      <a:headEnd type="none" w="sm" len="sm"/>
                      <a:tailEnd type="none" w="sm" len="sm"/>
                    </a:lnL>
                    <a:lnR w="9275" cap="flat" cmpd="sng">
                      <a:solidFill>
                        <a:srgbClr val="000000"/>
                      </a:solidFill>
                      <a:prstDash val="solid"/>
                      <a:round/>
                      <a:headEnd type="none" w="sm" len="sm"/>
                      <a:tailEnd type="none" w="sm" len="sm"/>
                    </a:lnR>
                    <a:lnT w="9275" cap="flat" cmpd="sng">
                      <a:solidFill>
                        <a:srgbClr val="000000"/>
                      </a:solidFill>
                      <a:prstDash val="solid"/>
                      <a:round/>
                      <a:headEnd type="none" w="sm" len="sm"/>
                      <a:tailEnd type="none" w="sm" len="sm"/>
                    </a:lnT>
                    <a:lnB w="927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493975">
                <a:tc>
                  <a:txBody>
                    <a:bodyPr/>
                    <a:lstStyle/>
                    <a:p>
                      <a:pPr marL="0" lvl="0" indent="0" algn="l" rtl="0">
                        <a:lnSpc>
                          <a:spcPct val="115000"/>
                        </a:lnSpc>
                        <a:spcBef>
                          <a:spcPts val="0"/>
                        </a:spcBef>
                        <a:spcAft>
                          <a:spcPts val="0"/>
                        </a:spcAft>
                        <a:buNone/>
                      </a:pPr>
                      <a:r>
                        <a:rPr lang="en-US" sz="100" b="1"/>
                        <a:t> </a:t>
                      </a:r>
                      <a:endParaRPr sz="100" b="1"/>
                    </a:p>
                    <a:p>
                      <a:pPr marL="0" lvl="0" indent="0" algn="l" rtl="0">
                        <a:lnSpc>
                          <a:spcPct val="115000"/>
                        </a:lnSpc>
                        <a:spcBef>
                          <a:spcPts val="0"/>
                        </a:spcBef>
                        <a:spcAft>
                          <a:spcPts val="0"/>
                        </a:spcAft>
                        <a:buNone/>
                      </a:pPr>
                      <a:r>
                        <a:rPr lang="en-US" sz="1700" b="1"/>
                        <a:t>3:30pm</a:t>
                      </a:r>
                      <a:endParaRPr sz="1700" b="1"/>
                    </a:p>
                  </a:txBody>
                  <a:tcPr marL="68575" marR="68575" marT="91425" marB="91425">
                    <a:lnL w="9275" cap="flat" cmpd="sng">
                      <a:solidFill>
                        <a:srgbClr val="000000"/>
                      </a:solidFill>
                      <a:prstDash val="solid"/>
                      <a:round/>
                      <a:headEnd type="none" w="sm" len="sm"/>
                      <a:tailEnd type="none" w="sm" len="sm"/>
                    </a:lnL>
                    <a:lnR w="9275" cap="flat" cmpd="sng">
                      <a:solidFill>
                        <a:srgbClr val="000000"/>
                      </a:solidFill>
                      <a:prstDash val="solid"/>
                      <a:round/>
                      <a:headEnd type="none" w="sm" len="sm"/>
                      <a:tailEnd type="none" w="sm" len="sm"/>
                    </a:lnR>
                    <a:lnT w="9275" cap="flat" cmpd="sng">
                      <a:solidFill>
                        <a:srgbClr val="000000"/>
                      </a:solidFill>
                      <a:prstDash val="solid"/>
                      <a:round/>
                      <a:headEnd type="none" w="sm" len="sm"/>
                      <a:tailEnd type="none" w="sm" len="sm"/>
                    </a:lnT>
                    <a:lnB w="927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700"/>
                        <a:t>Board bus to head back to hotel</a:t>
                      </a:r>
                      <a:endParaRPr sz="1700"/>
                    </a:p>
                  </a:txBody>
                  <a:tcPr marL="68575" marR="68575" marT="91425" marB="91425">
                    <a:lnL w="9275" cap="flat" cmpd="sng">
                      <a:solidFill>
                        <a:srgbClr val="000000"/>
                      </a:solidFill>
                      <a:prstDash val="solid"/>
                      <a:round/>
                      <a:headEnd type="none" w="sm" len="sm"/>
                      <a:tailEnd type="none" w="sm" len="sm"/>
                    </a:lnL>
                    <a:lnR w="9275" cap="flat" cmpd="sng">
                      <a:solidFill>
                        <a:srgbClr val="000000"/>
                      </a:solidFill>
                      <a:prstDash val="solid"/>
                      <a:round/>
                      <a:headEnd type="none" w="sm" len="sm"/>
                      <a:tailEnd type="none" w="sm" len="sm"/>
                    </a:lnR>
                    <a:lnT w="9275" cap="flat" cmpd="sng">
                      <a:solidFill>
                        <a:srgbClr val="000000"/>
                      </a:solidFill>
                      <a:prstDash val="solid"/>
                      <a:round/>
                      <a:headEnd type="none" w="sm" len="sm"/>
                      <a:tailEnd type="none" w="sm" len="sm"/>
                    </a:lnT>
                    <a:lnB w="9275"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599775">
                <a:tc>
                  <a:txBody>
                    <a:bodyPr/>
                    <a:lstStyle/>
                    <a:p>
                      <a:pPr marL="0" lvl="0" indent="0" algn="l" rtl="0">
                        <a:lnSpc>
                          <a:spcPct val="115000"/>
                        </a:lnSpc>
                        <a:spcBef>
                          <a:spcPts val="0"/>
                        </a:spcBef>
                        <a:spcAft>
                          <a:spcPts val="0"/>
                        </a:spcAft>
                        <a:buNone/>
                      </a:pPr>
                      <a:endParaRPr sz="100"/>
                    </a:p>
                  </a:txBody>
                  <a:tcPr marL="68575" marR="68575" marT="91425" marB="91425">
                    <a:lnL w="9275" cap="flat" cmpd="sng">
                      <a:solidFill>
                        <a:srgbClr val="000000"/>
                      </a:solidFill>
                      <a:prstDash val="solid"/>
                      <a:round/>
                      <a:headEnd type="none" w="sm" len="sm"/>
                      <a:tailEnd type="none" w="sm" len="sm"/>
                    </a:lnL>
                    <a:lnR w="9275" cap="flat" cmpd="sng">
                      <a:solidFill>
                        <a:srgbClr val="000000"/>
                      </a:solidFill>
                      <a:prstDash val="solid"/>
                      <a:round/>
                      <a:headEnd type="none" w="sm" len="sm"/>
                      <a:tailEnd type="none" w="sm" len="sm"/>
                    </a:lnR>
                    <a:lnT w="9275" cap="flat" cmpd="sng">
                      <a:solidFill>
                        <a:srgbClr val="000000"/>
                      </a:solidFill>
                      <a:prstDash val="solid"/>
                      <a:round/>
                      <a:headEnd type="none" w="sm" len="sm"/>
                      <a:tailEnd type="none" w="sm" len="sm"/>
                    </a:lnT>
                    <a:lnB w="9275" cap="flat" cmpd="sng">
                      <a:solidFill>
                        <a:srgbClr val="000000"/>
                      </a:solidFill>
                      <a:prstDash val="solid"/>
                      <a:round/>
                      <a:headEnd type="none" w="sm" len="sm"/>
                      <a:tailEnd type="none" w="sm" len="sm"/>
                    </a:lnB>
                  </a:tcPr>
                </a:tc>
                <a:tc>
                  <a:txBody>
                    <a:bodyPr/>
                    <a:lstStyle/>
                    <a:p>
                      <a:pPr marL="0" lvl="0" indent="0" algn="l" rtl="0">
                        <a:lnSpc>
                          <a:spcPct val="90000"/>
                        </a:lnSpc>
                        <a:spcBef>
                          <a:spcPts val="1000"/>
                        </a:spcBef>
                        <a:spcAft>
                          <a:spcPts val="0"/>
                        </a:spcAft>
                        <a:buNone/>
                      </a:pPr>
                      <a:r>
                        <a:rPr lang="en-US" sz="1700">
                          <a:solidFill>
                            <a:schemeClr val="dk1"/>
                          </a:solidFill>
                        </a:rPr>
                        <a:t>Dinner, Debrief and Rest</a:t>
                      </a:r>
                      <a:endParaRPr sz="600"/>
                    </a:p>
                  </a:txBody>
                  <a:tcPr marL="68575" marR="68575" marT="91425" marB="91425">
                    <a:lnL w="9275" cap="flat" cmpd="sng">
                      <a:solidFill>
                        <a:srgbClr val="000000"/>
                      </a:solidFill>
                      <a:prstDash val="solid"/>
                      <a:round/>
                      <a:headEnd type="none" w="sm" len="sm"/>
                      <a:tailEnd type="none" w="sm" len="sm"/>
                    </a:lnL>
                    <a:lnR w="9275" cap="flat" cmpd="sng">
                      <a:solidFill>
                        <a:srgbClr val="000000"/>
                      </a:solidFill>
                      <a:prstDash val="solid"/>
                      <a:round/>
                      <a:headEnd type="none" w="sm" len="sm"/>
                      <a:tailEnd type="none" w="sm" len="sm"/>
                    </a:lnR>
                    <a:lnT w="9275" cap="flat" cmpd="sng">
                      <a:solidFill>
                        <a:srgbClr val="000000"/>
                      </a:solidFill>
                      <a:prstDash val="solid"/>
                      <a:round/>
                      <a:headEnd type="none" w="sm" len="sm"/>
                      <a:tailEnd type="none" w="sm" len="sm"/>
                    </a:lnT>
                    <a:lnB w="9275" cap="flat" cmpd="sng">
                      <a:solidFill>
                        <a:srgbClr val="000000"/>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p:cNvGrpSpPr/>
        <p:nvPr/>
      </p:nvGrpSpPr>
      <p:grpSpPr>
        <a:xfrm>
          <a:off x="0" y="0"/>
          <a:ext cx="0" cy="0"/>
          <a:chOff x="0" y="0"/>
          <a:chExt cx="0" cy="0"/>
        </a:xfrm>
      </p:grpSpPr>
      <p:sp>
        <p:nvSpPr>
          <p:cNvPr id="209" name="Google Shape;209;p2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b="1">
                <a:solidFill>
                  <a:srgbClr val="980000"/>
                </a:solidFill>
              </a:rPr>
              <a:t>Clinic Flow - Stations</a:t>
            </a:r>
            <a:endParaRPr b="1">
              <a:solidFill>
                <a:srgbClr val="980000"/>
              </a:solidFill>
            </a:endParaRPr>
          </a:p>
        </p:txBody>
      </p:sp>
      <p:sp>
        <p:nvSpPr>
          <p:cNvPr id="210" name="Google Shape;210;p26"/>
          <p:cNvSpPr txBox="1">
            <a:spLocks noGrp="1"/>
          </p:cNvSpPr>
          <p:nvPr>
            <p:ph type="body" idx="1"/>
          </p:nvPr>
        </p:nvSpPr>
        <p:spPr>
          <a:xfrm>
            <a:off x="838200" y="1825625"/>
            <a:ext cx="10976700" cy="4351200"/>
          </a:xfrm>
          <a:prstGeom prst="rect">
            <a:avLst/>
          </a:prstGeom>
          <a:noFill/>
          <a:ln>
            <a:noFill/>
          </a:ln>
        </p:spPr>
        <p:txBody>
          <a:bodyPr spcFirstLastPara="1" wrap="square" lIns="91425" tIns="45700" rIns="91425" bIns="45700" anchor="t" anchorCtr="0">
            <a:normAutofit fontScale="62500" lnSpcReduction="20000"/>
          </a:bodyPr>
          <a:lstStyle/>
          <a:p>
            <a:pPr marL="514350" lvl="0" indent="-497024" algn="l" rtl="0">
              <a:lnSpc>
                <a:spcPct val="90000"/>
              </a:lnSpc>
              <a:spcBef>
                <a:spcPts val="0"/>
              </a:spcBef>
              <a:spcAft>
                <a:spcPts val="0"/>
              </a:spcAft>
              <a:buClr>
                <a:schemeClr val="dk1"/>
              </a:buClr>
              <a:buSzPct val="100000"/>
              <a:buFont typeface="Play"/>
              <a:buAutoNum type="arabicPeriod"/>
            </a:pPr>
            <a:r>
              <a:rPr lang="en-US" sz="3371"/>
              <a:t>Registration</a:t>
            </a:r>
            <a:endParaRPr sz="3371"/>
          </a:p>
          <a:p>
            <a:pPr marL="514350" lvl="0" indent="-497024" algn="l" rtl="0">
              <a:lnSpc>
                <a:spcPct val="90000"/>
              </a:lnSpc>
              <a:spcBef>
                <a:spcPts val="1000"/>
              </a:spcBef>
              <a:spcAft>
                <a:spcPts val="0"/>
              </a:spcAft>
              <a:buClr>
                <a:schemeClr val="dk1"/>
              </a:buClr>
              <a:buSzPct val="100000"/>
              <a:buFont typeface="Play"/>
              <a:buAutoNum type="arabicPeriod"/>
            </a:pPr>
            <a:r>
              <a:rPr lang="en-US" sz="3371"/>
              <a:t>Triage</a:t>
            </a:r>
            <a:endParaRPr sz="3371"/>
          </a:p>
          <a:p>
            <a:pPr marL="514350" lvl="0" indent="-497024" algn="l" rtl="0">
              <a:lnSpc>
                <a:spcPct val="90000"/>
              </a:lnSpc>
              <a:spcBef>
                <a:spcPts val="1000"/>
              </a:spcBef>
              <a:spcAft>
                <a:spcPts val="0"/>
              </a:spcAft>
              <a:buClr>
                <a:schemeClr val="dk1"/>
              </a:buClr>
              <a:buSzPct val="100000"/>
              <a:buFont typeface="Play"/>
              <a:buAutoNum type="arabicPeriod"/>
            </a:pPr>
            <a:r>
              <a:rPr lang="en-US" sz="3371"/>
              <a:t>Medical Team (Adults/Kids)</a:t>
            </a:r>
            <a:endParaRPr sz="3371"/>
          </a:p>
          <a:p>
            <a:pPr marL="514350" lvl="0" indent="-497024" algn="l" rtl="0">
              <a:lnSpc>
                <a:spcPct val="90000"/>
              </a:lnSpc>
              <a:spcBef>
                <a:spcPts val="1000"/>
              </a:spcBef>
              <a:spcAft>
                <a:spcPts val="0"/>
              </a:spcAft>
              <a:buClr>
                <a:schemeClr val="dk1"/>
              </a:buClr>
              <a:buSzPct val="100000"/>
              <a:buFont typeface="Play"/>
              <a:buAutoNum type="arabicPeriod"/>
            </a:pPr>
            <a:r>
              <a:rPr lang="en-US" sz="3371"/>
              <a:t>Dental Team</a:t>
            </a:r>
            <a:endParaRPr sz="3371"/>
          </a:p>
          <a:p>
            <a:pPr marL="514350" lvl="0" indent="-497024" algn="l" rtl="0">
              <a:lnSpc>
                <a:spcPct val="90000"/>
              </a:lnSpc>
              <a:spcBef>
                <a:spcPts val="1000"/>
              </a:spcBef>
              <a:spcAft>
                <a:spcPts val="0"/>
              </a:spcAft>
              <a:buClr>
                <a:schemeClr val="dk1"/>
              </a:buClr>
              <a:buSzPct val="100000"/>
              <a:buFont typeface="Play"/>
              <a:buAutoNum type="arabicPeriod"/>
            </a:pPr>
            <a:r>
              <a:rPr lang="en-US" sz="3371"/>
              <a:t>Health Education Team</a:t>
            </a:r>
            <a:endParaRPr sz="3371"/>
          </a:p>
          <a:p>
            <a:pPr marL="514350" lvl="0" indent="-497024" algn="l" rtl="0">
              <a:lnSpc>
                <a:spcPct val="90000"/>
              </a:lnSpc>
              <a:spcBef>
                <a:spcPts val="1000"/>
              </a:spcBef>
              <a:spcAft>
                <a:spcPts val="0"/>
              </a:spcAft>
              <a:buClr>
                <a:schemeClr val="dk1"/>
              </a:buClr>
              <a:buSzPct val="100000"/>
              <a:buFont typeface="Play"/>
              <a:buAutoNum type="arabicPeriod"/>
            </a:pPr>
            <a:r>
              <a:rPr lang="en-US" sz="3371"/>
              <a:t>Laboratory</a:t>
            </a:r>
            <a:endParaRPr sz="3371"/>
          </a:p>
          <a:p>
            <a:pPr marL="514350" lvl="0" indent="-497024" algn="l" rtl="0">
              <a:lnSpc>
                <a:spcPct val="90000"/>
              </a:lnSpc>
              <a:spcBef>
                <a:spcPts val="1000"/>
              </a:spcBef>
              <a:spcAft>
                <a:spcPts val="0"/>
              </a:spcAft>
              <a:buClr>
                <a:schemeClr val="dk1"/>
              </a:buClr>
              <a:buSzPct val="100000"/>
              <a:buFont typeface="Play"/>
              <a:buAutoNum type="arabicPeriod"/>
            </a:pPr>
            <a:r>
              <a:rPr lang="en-US" sz="3371"/>
              <a:t>Pharmacy</a:t>
            </a:r>
            <a:endParaRPr sz="3371"/>
          </a:p>
          <a:p>
            <a:pPr marL="514350" lvl="0" indent="-497024" algn="l" rtl="0">
              <a:lnSpc>
                <a:spcPct val="90000"/>
              </a:lnSpc>
              <a:spcBef>
                <a:spcPts val="1000"/>
              </a:spcBef>
              <a:spcAft>
                <a:spcPts val="0"/>
              </a:spcAft>
              <a:buClr>
                <a:schemeClr val="dk1"/>
              </a:buClr>
              <a:buSzPct val="100000"/>
              <a:buFont typeface="Play"/>
              <a:buAutoNum type="arabicPeriod"/>
            </a:pPr>
            <a:r>
              <a:rPr lang="en-US" sz="3371"/>
              <a:t>Giveaway station (Reading glasses, Clothing, Toiletries etc) and FOOD</a:t>
            </a:r>
            <a:endParaRPr sz="3371"/>
          </a:p>
          <a:p>
            <a:pPr marL="514350" lvl="0" indent="-497024" algn="l" rtl="0">
              <a:lnSpc>
                <a:spcPct val="90000"/>
              </a:lnSpc>
              <a:spcBef>
                <a:spcPts val="1000"/>
              </a:spcBef>
              <a:spcAft>
                <a:spcPts val="0"/>
              </a:spcAft>
              <a:buClr>
                <a:schemeClr val="dk1"/>
              </a:buClr>
              <a:buSzPct val="100000"/>
              <a:buFont typeface="Play"/>
              <a:buAutoNum type="arabicPeriod"/>
            </a:pPr>
            <a:r>
              <a:rPr lang="en-US" sz="3371"/>
              <a:t>Discharge</a:t>
            </a:r>
            <a:endParaRPr sz="3371"/>
          </a:p>
          <a:p>
            <a:pPr marL="0" lvl="0" indent="0" algn="l" rtl="0">
              <a:lnSpc>
                <a:spcPct val="90000"/>
              </a:lnSpc>
              <a:spcBef>
                <a:spcPts val="1000"/>
              </a:spcBef>
              <a:spcAft>
                <a:spcPts val="0"/>
              </a:spcAft>
              <a:buClr>
                <a:schemeClr val="dk1"/>
              </a:buClr>
              <a:buSzPct val="100000"/>
              <a:buNone/>
            </a:pPr>
            <a:endParaRPr/>
          </a:p>
          <a:p>
            <a:pPr marL="0" lvl="0" indent="0" algn="l" rtl="0">
              <a:lnSpc>
                <a:spcPct val="90000"/>
              </a:lnSpc>
              <a:spcBef>
                <a:spcPts val="1000"/>
              </a:spcBef>
              <a:spcAft>
                <a:spcPts val="0"/>
              </a:spcAft>
              <a:buClr>
                <a:schemeClr val="dk1"/>
              </a:buClr>
              <a:buSzPct val="95146"/>
              <a:buNone/>
            </a:pPr>
            <a:r>
              <a:rPr lang="en-US" sz="2943"/>
              <a:t>Each medical/dental provider can see up to 4 to 5 patients per hour (depending on complexity etc).</a:t>
            </a:r>
            <a:endParaRPr sz="2943"/>
          </a:p>
          <a:p>
            <a:pPr marL="0" lvl="0" indent="0" algn="l" rtl="0">
              <a:lnSpc>
                <a:spcPct val="90000"/>
              </a:lnSpc>
              <a:spcBef>
                <a:spcPts val="1000"/>
              </a:spcBef>
              <a:spcAft>
                <a:spcPts val="0"/>
              </a:spcAft>
              <a:buClr>
                <a:schemeClr val="dk1"/>
              </a:buClr>
              <a:buSzPct val="95146"/>
              <a:buNone/>
            </a:pPr>
            <a:r>
              <a:rPr lang="en-US" sz="2943"/>
              <a:t>Total number of registrants per day will be based on staffing and capacity at each station. </a:t>
            </a:r>
            <a:endParaRPr sz="2943"/>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5"/>
        <p:cNvGrpSpPr/>
        <p:nvPr/>
      </p:nvGrpSpPr>
      <p:grpSpPr>
        <a:xfrm>
          <a:off x="0" y="0"/>
          <a:ext cx="0" cy="0"/>
          <a:chOff x="0" y="0"/>
          <a:chExt cx="0" cy="0"/>
        </a:xfrm>
      </p:grpSpPr>
      <p:sp>
        <p:nvSpPr>
          <p:cNvPr id="216" name="Google Shape;216;p27"/>
          <p:cNvSpPr txBox="1">
            <a:spLocks noGrp="1"/>
          </p:cNvSpPr>
          <p:nvPr>
            <p:ph type="title"/>
          </p:nvPr>
        </p:nvSpPr>
        <p:spPr>
          <a:xfrm>
            <a:off x="401100" y="574648"/>
            <a:ext cx="11389800" cy="389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sz="3559">
                <a:solidFill>
                  <a:srgbClr val="274E13"/>
                </a:solidFill>
                <a:latin typeface="Lexend ExtraBold"/>
                <a:ea typeface="Lexend ExtraBold"/>
                <a:cs typeface="Lexend ExtraBold"/>
                <a:sym typeface="Lexend ExtraBold"/>
              </a:rPr>
              <a:t>What will my role be during the Mission Team?</a:t>
            </a:r>
            <a:br>
              <a:rPr lang="en-US" sz="3759" u="sng"/>
            </a:br>
            <a:endParaRPr sz="4260" u="sng">
              <a:solidFill>
                <a:srgbClr val="980000"/>
              </a:solidFill>
            </a:endParaRPr>
          </a:p>
        </p:txBody>
      </p:sp>
      <p:sp>
        <p:nvSpPr>
          <p:cNvPr id="217" name="Google Shape;217;p27"/>
          <p:cNvSpPr txBox="1">
            <a:spLocks noGrp="1"/>
          </p:cNvSpPr>
          <p:nvPr>
            <p:ph type="body" idx="1"/>
          </p:nvPr>
        </p:nvSpPr>
        <p:spPr>
          <a:xfrm>
            <a:off x="570325" y="2469975"/>
            <a:ext cx="3249900" cy="3170700"/>
          </a:xfrm>
          <a:prstGeom prst="rect">
            <a:avLst/>
          </a:prstGeom>
          <a:noFill/>
          <a:ln>
            <a:noFill/>
          </a:ln>
        </p:spPr>
        <p:txBody>
          <a:bodyPr spcFirstLastPara="1" wrap="square" lIns="91425" tIns="45700" rIns="91425" bIns="45700" anchor="t" anchorCtr="0">
            <a:noAutofit/>
          </a:bodyPr>
          <a:lstStyle/>
          <a:p>
            <a:pPr marL="228600" lvl="0" indent="-164465" algn="l" rtl="0">
              <a:lnSpc>
                <a:spcPct val="90000"/>
              </a:lnSpc>
              <a:spcBef>
                <a:spcPts val="0"/>
              </a:spcBef>
              <a:spcAft>
                <a:spcPts val="0"/>
              </a:spcAft>
              <a:buClr>
                <a:schemeClr val="dk1"/>
              </a:buClr>
              <a:buSzPts val="2000"/>
              <a:buChar char="•"/>
            </a:pPr>
            <a:r>
              <a:rPr lang="en-US" sz="2000"/>
              <a:t>Registration</a:t>
            </a:r>
            <a:endParaRPr sz="2000"/>
          </a:p>
          <a:p>
            <a:pPr marL="228600" lvl="0" indent="-164465" algn="l" rtl="0">
              <a:lnSpc>
                <a:spcPct val="90000"/>
              </a:lnSpc>
              <a:spcBef>
                <a:spcPts val="1000"/>
              </a:spcBef>
              <a:spcAft>
                <a:spcPts val="0"/>
              </a:spcAft>
              <a:buClr>
                <a:schemeClr val="dk1"/>
              </a:buClr>
              <a:buSzPts val="2000"/>
              <a:buChar char="•"/>
            </a:pPr>
            <a:r>
              <a:rPr lang="en-US" sz="2000"/>
              <a:t>Give-Away Items</a:t>
            </a:r>
            <a:endParaRPr sz="2000"/>
          </a:p>
          <a:p>
            <a:pPr marL="228600" lvl="0" indent="-169228" algn="l" rtl="0">
              <a:lnSpc>
                <a:spcPct val="90000"/>
              </a:lnSpc>
              <a:spcBef>
                <a:spcPts val="1000"/>
              </a:spcBef>
              <a:spcAft>
                <a:spcPts val="0"/>
              </a:spcAft>
              <a:buClr>
                <a:schemeClr val="dk1"/>
              </a:buClr>
              <a:buSzPts val="2000"/>
              <a:buChar char="•"/>
            </a:pPr>
            <a:r>
              <a:rPr lang="en-US" sz="2000"/>
              <a:t>Food service Team</a:t>
            </a:r>
            <a:endParaRPr sz="2000"/>
          </a:p>
          <a:p>
            <a:pPr marL="228600" lvl="0" indent="-169228" algn="l" rtl="0">
              <a:lnSpc>
                <a:spcPct val="90000"/>
              </a:lnSpc>
              <a:spcBef>
                <a:spcPts val="1000"/>
              </a:spcBef>
              <a:spcAft>
                <a:spcPts val="0"/>
              </a:spcAft>
              <a:buClr>
                <a:schemeClr val="dk1"/>
              </a:buClr>
              <a:buSzPts val="2000"/>
              <a:buChar char="•"/>
            </a:pPr>
            <a:r>
              <a:rPr lang="en-US" sz="2000"/>
              <a:t>Runners</a:t>
            </a:r>
            <a:endParaRPr sz="2000"/>
          </a:p>
          <a:p>
            <a:pPr marL="228600" lvl="0" indent="-169228" algn="l" rtl="0">
              <a:lnSpc>
                <a:spcPct val="90000"/>
              </a:lnSpc>
              <a:spcBef>
                <a:spcPts val="1000"/>
              </a:spcBef>
              <a:spcAft>
                <a:spcPts val="0"/>
              </a:spcAft>
              <a:buClr>
                <a:schemeClr val="dk1"/>
              </a:buClr>
              <a:buSzPts val="2000"/>
              <a:buChar char="•"/>
            </a:pPr>
            <a:r>
              <a:rPr lang="en-US" sz="2000"/>
              <a:t>Photographer</a:t>
            </a:r>
            <a:endParaRPr sz="2000"/>
          </a:p>
          <a:p>
            <a:pPr marL="228600" lvl="0" indent="-169228" algn="l" rtl="0">
              <a:lnSpc>
                <a:spcPct val="90000"/>
              </a:lnSpc>
              <a:spcBef>
                <a:spcPts val="1000"/>
              </a:spcBef>
              <a:spcAft>
                <a:spcPts val="0"/>
              </a:spcAft>
              <a:buClr>
                <a:schemeClr val="dk1"/>
              </a:buClr>
              <a:buSzPts val="2000"/>
              <a:buChar char="•"/>
            </a:pPr>
            <a:r>
              <a:rPr lang="en-US" sz="2000"/>
              <a:t>Communications/IT</a:t>
            </a:r>
            <a:endParaRPr sz="2000"/>
          </a:p>
          <a:p>
            <a:pPr marL="228600" lvl="0" indent="-241300" algn="l" rtl="0">
              <a:spcBef>
                <a:spcPts val="1000"/>
              </a:spcBef>
              <a:spcAft>
                <a:spcPts val="0"/>
              </a:spcAft>
              <a:buSzPts val="2000"/>
              <a:buChar char="•"/>
            </a:pPr>
            <a:r>
              <a:rPr lang="en-US" sz="2000"/>
              <a:t>Sunday School/Bible Study</a:t>
            </a:r>
            <a:endParaRPr sz="1800"/>
          </a:p>
        </p:txBody>
      </p:sp>
      <p:sp>
        <p:nvSpPr>
          <p:cNvPr id="218" name="Google Shape;218;p27"/>
          <p:cNvSpPr txBox="1">
            <a:spLocks noGrp="1"/>
          </p:cNvSpPr>
          <p:nvPr>
            <p:ph type="body" idx="1"/>
          </p:nvPr>
        </p:nvSpPr>
        <p:spPr>
          <a:xfrm>
            <a:off x="8279934" y="2543025"/>
            <a:ext cx="2846700" cy="1746900"/>
          </a:xfrm>
          <a:prstGeom prst="rect">
            <a:avLst/>
          </a:prstGeom>
          <a:noFill/>
          <a:ln>
            <a:noFill/>
          </a:ln>
        </p:spPr>
        <p:txBody>
          <a:bodyPr spcFirstLastPara="1" wrap="square" lIns="91425" tIns="45700" rIns="91425" bIns="45700" anchor="t" anchorCtr="0">
            <a:noAutofit/>
          </a:bodyPr>
          <a:lstStyle/>
          <a:p>
            <a:pPr marL="228600" lvl="0" indent="-241300" algn="l" rtl="0">
              <a:spcBef>
                <a:spcPts val="0"/>
              </a:spcBef>
              <a:spcAft>
                <a:spcPts val="0"/>
              </a:spcAft>
              <a:buSzPts val="2000"/>
              <a:buChar char="•"/>
            </a:pPr>
            <a:r>
              <a:rPr lang="en-US" sz="2000"/>
              <a:t>Medical Services</a:t>
            </a:r>
            <a:endParaRPr sz="2000"/>
          </a:p>
          <a:p>
            <a:pPr marL="228600" lvl="0" indent="-241300" algn="l" rtl="0">
              <a:spcBef>
                <a:spcPts val="1000"/>
              </a:spcBef>
              <a:spcAft>
                <a:spcPts val="0"/>
              </a:spcAft>
              <a:buSzPts val="2000"/>
              <a:buChar char="•"/>
            </a:pPr>
            <a:r>
              <a:rPr lang="en-US" sz="2000"/>
              <a:t>Dental Services</a:t>
            </a:r>
            <a:endParaRPr sz="2000"/>
          </a:p>
          <a:p>
            <a:pPr marL="228600" lvl="0" indent="-241300" algn="l" rtl="0">
              <a:spcBef>
                <a:spcPts val="1000"/>
              </a:spcBef>
              <a:spcAft>
                <a:spcPts val="0"/>
              </a:spcAft>
              <a:buSzPts val="2000"/>
              <a:buChar char="•"/>
            </a:pPr>
            <a:r>
              <a:rPr lang="en-US" sz="2000"/>
              <a:t>Nursing Triage</a:t>
            </a:r>
            <a:endParaRPr sz="2000"/>
          </a:p>
          <a:p>
            <a:pPr marL="228600" lvl="0" indent="-241300" algn="l" rtl="0">
              <a:spcBef>
                <a:spcPts val="1000"/>
              </a:spcBef>
              <a:spcAft>
                <a:spcPts val="0"/>
              </a:spcAft>
              <a:buSzPts val="2000"/>
              <a:buChar char="•"/>
            </a:pPr>
            <a:r>
              <a:rPr lang="en-US" sz="2000"/>
              <a:t>Health Education</a:t>
            </a:r>
            <a:endParaRPr sz="2000"/>
          </a:p>
          <a:p>
            <a:pPr marL="228600" lvl="0" indent="0" algn="l" rtl="0">
              <a:lnSpc>
                <a:spcPct val="90000"/>
              </a:lnSpc>
              <a:spcBef>
                <a:spcPts val="1000"/>
              </a:spcBef>
              <a:spcAft>
                <a:spcPts val="0"/>
              </a:spcAft>
              <a:buNone/>
            </a:pPr>
            <a:endParaRPr sz="1800"/>
          </a:p>
        </p:txBody>
      </p:sp>
      <p:sp>
        <p:nvSpPr>
          <p:cNvPr id="219" name="Google Shape;219;p27"/>
          <p:cNvSpPr txBox="1"/>
          <p:nvPr/>
        </p:nvSpPr>
        <p:spPr>
          <a:xfrm>
            <a:off x="758271" y="1641003"/>
            <a:ext cx="3249900" cy="75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a:solidFill>
                  <a:srgbClr val="980000"/>
                </a:solidFill>
              </a:rPr>
              <a:t>Non-Medical Roles</a:t>
            </a:r>
            <a:endParaRPr sz="2800">
              <a:solidFill>
                <a:srgbClr val="980000"/>
              </a:solidFill>
            </a:endParaRPr>
          </a:p>
        </p:txBody>
      </p:sp>
      <p:sp>
        <p:nvSpPr>
          <p:cNvPr id="220" name="Google Shape;220;p27"/>
          <p:cNvSpPr txBox="1"/>
          <p:nvPr/>
        </p:nvSpPr>
        <p:spPr>
          <a:xfrm>
            <a:off x="8236125" y="1700114"/>
            <a:ext cx="2934300" cy="57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a:solidFill>
                  <a:srgbClr val="980000"/>
                </a:solidFill>
              </a:rPr>
              <a:t>Medical Roles</a:t>
            </a:r>
            <a:endParaRPr sz="2800">
              <a:solidFill>
                <a:srgbClr val="980000"/>
              </a:solidFill>
            </a:endParaRPr>
          </a:p>
        </p:txBody>
      </p:sp>
      <p:sp>
        <p:nvSpPr>
          <p:cNvPr id="221" name="Google Shape;221;p27"/>
          <p:cNvSpPr txBox="1"/>
          <p:nvPr/>
        </p:nvSpPr>
        <p:spPr>
          <a:xfrm>
            <a:off x="4289008" y="1661509"/>
            <a:ext cx="3249900" cy="75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a:solidFill>
                  <a:srgbClr val="980000"/>
                </a:solidFill>
              </a:rPr>
              <a:t>Non-Medical Roles</a:t>
            </a:r>
            <a:endParaRPr sz="2800">
              <a:solidFill>
                <a:srgbClr val="980000"/>
              </a:solidFill>
            </a:endParaRPr>
          </a:p>
        </p:txBody>
      </p:sp>
      <p:sp>
        <p:nvSpPr>
          <p:cNvPr id="222" name="Google Shape;222;p27"/>
          <p:cNvSpPr txBox="1"/>
          <p:nvPr/>
        </p:nvSpPr>
        <p:spPr>
          <a:xfrm>
            <a:off x="4289000" y="2455175"/>
            <a:ext cx="3249900" cy="2765400"/>
          </a:xfrm>
          <a:prstGeom prst="rect">
            <a:avLst/>
          </a:prstGeom>
          <a:noFill/>
          <a:ln>
            <a:noFill/>
          </a:ln>
        </p:spPr>
        <p:txBody>
          <a:bodyPr spcFirstLastPara="1" wrap="square" lIns="91425" tIns="91425" rIns="91425" bIns="91425" anchor="t" anchorCtr="0">
            <a:spAutoFit/>
          </a:bodyPr>
          <a:lstStyle/>
          <a:p>
            <a:pPr marL="228600" lvl="0" indent="-169228" algn="l" rtl="0">
              <a:lnSpc>
                <a:spcPct val="90000"/>
              </a:lnSpc>
              <a:spcBef>
                <a:spcPts val="1000"/>
              </a:spcBef>
              <a:spcAft>
                <a:spcPts val="0"/>
              </a:spcAft>
              <a:buClr>
                <a:schemeClr val="dk1"/>
              </a:buClr>
              <a:buSzPts val="2000"/>
              <a:buChar char="•"/>
            </a:pPr>
            <a:r>
              <a:rPr lang="en-US" sz="2000">
                <a:solidFill>
                  <a:schemeClr val="dk1"/>
                </a:solidFill>
              </a:rPr>
              <a:t>Baggage Control/Airport Surveillance</a:t>
            </a:r>
            <a:endParaRPr sz="2000">
              <a:solidFill>
                <a:schemeClr val="dk1"/>
              </a:solidFill>
            </a:endParaRPr>
          </a:p>
          <a:p>
            <a:pPr marL="228600" lvl="0" indent="-169228" algn="l" rtl="0">
              <a:lnSpc>
                <a:spcPct val="90000"/>
              </a:lnSpc>
              <a:spcBef>
                <a:spcPts val="1000"/>
              </a:spcBef>
              <a:spcAft>
                <a:spcPts val="0"/>
              </a:spcAft>
              <a:buClr>
                <a:schemeClr val="dk1"/>
              </a:buClr>
              <a:buSzPts val="2000"/>
              <a:buChar char="•"/>
            </a:pPr>
            <a:r>
              <a:rPr lang="en-US" sz="2000">
                <a:solidFill>
                  <a:schemeClr val="dk1"/>
                </a:solidFill>
              </a:rPr>
              <a:t>Crowd Control</a:t>
            </a:r>
            <a:endParaRPr sz="2000">
              <a:solidFill>
                <a:schemeClr val="dk1"/>
              </a:solidFill>
            </a:endParaRPr>
          </a:p>
          <a:p>
            <a:pPr marL="228600" lvl="0" indent="-169228" algn="l" rtl="0">
              <a:lnSpc>
                <a:spcPct val="90000"/>
              </a:lnSpc>
              <a:spcBef>
                <a:spcPts val="1000"/>
              </a:spcBef>
              <a:spcAft>
                <a:spcPts val="0"/>
              </a:spcAft>
              <a:buClr>
                <a:schemeClr val="dk1"/>
              </a:buClr>
              <a:buSzPts val="2000"/>
              <a:buChar char="•"/>
            </a:pPr>
            <a:r>
              <a:rPr lang="en-US" sz="2000">
                <a:solidFill>
                  <a:schemeClr val="dk1"/>
                </a:solidFill>
              </a:rPr>
              <a:t>Security</a:t>
            </a:r>
            <a:endParaRPr sz="2000">
              <a:solidFill>
                <a:schemeClr val="dk1"/>
              </a:solidFill>
            </a:endParaRPr>
          </a:p>
          <a:p>
            <a:pPr marL="228600" lvl="0" indent="-241300" algn="l" rtl="0">
              <a:lnSpc>
                <a:spcPct val="90000"/>
              </a:lnSpc>
              <a:spcBef>
                <a:spcPts val="1000"/>
              </a:spcBef>
              <a:spcAft>
                <a:spcPts val="0"/>
              </a:spcAft>
              <a:buClr>
                <a:schemeClr val="dk1"/>
              </a:buClr>
              <a:buSzPts val="2000"/>
              <a:buChar char="•"/>
            </a:pPr>
            <a:r>
              <a:rPr lang="en-US" sz="2000">
                <a:solidFill>
                  <a:schemeClr val="dk1"/>
                </a:solidFill>
              </a:rPr>
              <a:t>Eyeglass Station</a:t>
            </a:r>
            <a:endParaRPr sz="2000">
              <a:solidFill>
                <a:schemeClr val="dk1"/>
              </a:solidFill>
            </a:endParaRPr>
          </a:p>
          <a:p>
            <a:pPr marL="228600" lvl="0" indent="-241300" algn="l" rtl="0">
              <a:lnSpc>
                <a:spcPct val="90000"/>
              </a:lnSpc>
              <a:spcBef>
                <a:spcPts val="1000"/>
              </a:spcBef>
              <a:spcAft>
                <a:spcPts val="0"/>
              </a:spcAft>
              <a:buClr>
                <a:schemeClr val="dk1"/>
              </a:buClr>
              <a:buSzPts val="2000"/>
              <a:buChar char="•"/>
            </a:pPr>
            <a:r>
              <a:rPr lang="en-US" sz="2000">
                <a:solidFill>
                  <a:schemeClr val="dk1"/>
                </a:solidFill>
              </a:rPr>
              <a:t>Ministerial Team</a:t>
            </a:r>
            <a:endParaRPr sz="2000">
              <a:solidFill>
                <a:schemeClr val="dk1"/>
              </a:solidFill>
            </a:endParaRPr>
          </a:p>
          <a:p>
            <a:pPr marL="228600" lvl="0" indent="-241300" algn="l" rtl="0">
              <a:lnSpc>
                <a:spcPct val="90000"/>
              </a:lnSpc>
              <a:spcBef>
                <a:spcPts val="1000"/>
              </a:spcBef>
              <a:spcAft>
                <a:spcPts val="0"/>
              </a:spcAft>
              <a:buClr>
                <a:schemeClr val="dk1"/>
              </a:buClr>
              <a:buSzPts val="2000"/>
              <a:buChar char="•"/>
            </a:pPr>
            <a:r>
              <a:rPr lang="en-US" sz="2000">
                <a:solidFill>
                  <a:schemeClr val="dk1"/>
                </a:solidFill>
              </a:rPr>
              <a:t>Mission Team Welfare</a:t>
            </a:r>
            <a:endParaRPr sz="1800">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6"/>
        <p:cNvGrpSpPr/>
        <p:nvPr/>
      </p:nvGrpSpPr>
      <p:grpSpPr>
        <a:xfrm>
          <a:off x="0" y="0"/>
          <a:ext cx="0" cy="0"/>
          <a:chOff x="0" y="0"/>
          <a:chExt cx="0" cy="0"/>
        </a:xfrm>
      </p:grpSpPr>
      <p:sp>
        <p:nvSpPr>
          <p:cNvPr id="227" name="Google Shape;227;p28"/>
          <p:cNvSpPr txBox="1">
            <a:spLocks noGrp="1"/>
          </p:cNvSpPr>
          <p:nvPr>
            <p:ph type="title"/>
          </p:nvPr>
        </p:nvSpPr>
        <p:spPr>
          <a:xfrm>
            <a:off x="1141125" y="365125"/>
            <a:ext cx="91932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sz="5900" b="1">
                <a:solidFill>
                  <a:srgbClr val="980000"/>
                </a:solidFill>
              </a:rPr>
              <a:t>Staying Healthy</a:t>
            </a:r>
            <a:endParaRPr sz="5900" b="1">
              <a:solidFill>
                <a:srgbClr val="980000"/>
              </a:solidFill>
            </a:endParaRPr>
          </a:p>
        </p:txBody>
      </p:sp>
      <p:sp>
        <p:nvSpPr>
          <p:cNvPr id="228" name="Google Shape;228;p28"/>
          <p:cNvSpPr txBox="1">
            <a:spLocks noGrp="1"/>
          </p:cNvSpPr>
          <p:nvPr>
            <p:ph type="body" idx="1"/>
          </p:nvPr>
        </p:nvSpPr>
        <p:spPr>
          <a:xfrm>
            <a:off x="269100" y="2309325"/>
            <a:ext cx="11558100" cy="4098300"/>
          </a:xfrm>
          <a:prstGeom prst="rect">
            <a:avLst/>
          </a:prstGeom>
          <a:noFill/>
          <a:ln>
            <a:noFill/>
          </a:ln>
        </p:spPr>
        <p:txBody>
          <a:bodyPr spcFirstLastPara="1" wrap="square" lIns="91425" tIns="45700" rIns="91425" bIns="45700" anchor="t" anchorCtr="0">
            <a:noAutofit/>
          </a:bodyPr>
          <a:lstStyle/>
          <a:p>
            <a:pPr marL="228600" lvl="0" indent="-259080" algn="l" rtl="0">
              <a:lnSpc>
                <a:spcPct val="80000"/>
              </a:lnSpc>
              <a:spcBef>
                <a:spcPts val="0"/>
              </a:spcBef>
              <a:spcAft>
                <a:spcPts val="0"/>
              </a:spcAft>
              <a:buClr>
                <a:schemeClr val="dk1"/>
              </a:buClr>
              <a:buSzPts val="2440"/>
              <a:buChar char="•"/>
            </a:pPr>
            <a:r>
              <a:rPr lang="en-US" sz="2440">
                <a:solidFill>
                  <a:srgbClr val="980000"/>
                </a:solidFill>
              </a:rPr>
              <a:t>VACCINES</a:t>
            </a:r>
            <a:r>
              <a:rPr lang="en-US" sz="2440"/>
              <a:t> strongly recommended (</a:t>
            </a:r>
            <a:r>
              <a:rPr lang="en-US" sz="2440" b="1"/>
              <a:t>Always speak to your Doctor(PCP) before receiving any vaccines).</a:t>
            </a:r>
            <a:endParaRPr sz="2440"/>
          </a:p>
          <a:p>
            <a:pPr marL="26670" lvl="0" indent="0" algn="l" rtl="0">
              <a:lnSpc>
                <a:spcPct val="80000"/>
              </a:lnSpc>
              <a:spcBef>
                <a:spcPts val="0"/>
              </a:spcBef>
              <a:spcAft>
                <a:spcPts val="0"/>
              </a:spcAft>
              <a:buClr>
                <a:schemeClr val="dk1"/>
              </a:buClr>
              <a:buSzPts val="1430"/>
              <a:buNone/>
            </a:pPr>
            <a:endParaRPr sz="2330"/>
          </a:p>
          <a:p>
            <a:pPr marL="685800" lvl="1" indent="-262890" algn="l" rtl="0">
              <a:lnSpc>
                <a:spcPct val="105000"/>
              </a:lnSpc>
              <a:spcBef>
                <a:spcPts val="500"/>
              </a:spcBef>
              <a:spcAft>
                <a:spcPts val="0"/>
              </a:spcAft>
              <a:buClr>
                <a:schemeClr val="dk1"/>
              </a:buClr>
              <a:buSzPts val="2330"/>
              <a:buChar char="•"/>
            </a:pPr>
            <a:r>
              <a:rPr lang="en-US" sz="2330"/>
              <a:t>COVID-19 (2026-27 or 2027-28 version) – receive when your PCP recommends</a:t>
            </a:r>
            <a:endParaRPr sz="2220"/>
          </a:p>
          <a:p>
            <a:pPr marL="685800" lvl="1" indent="-262890" algn="l" rtl="0">
              <a:lnSpc>
                <a:spcPct val="105000"/>
              </a:lnSpc>
              <a:spcBef>
                <a:spcPts val="500"/>
              </a:spcBef>
              <a:spcAft>
                <a:spcPts val="0"/>
              </a:spcAft>
              <a:buClr>
                <a:schemeClr val="dk1"/>
              </a:buClr>
              <a:buSzPts val="2330"/>
              <a:buChar char="•"/>
            </a:pPr>
            <a:r>
              <a:rPr lang="en-US" sz="2330"/>
              <a:t>Flu (2026-7 or 2027-8 version) – receive when your PCP recommends</a:t>
            </a:r>
            <a:endParaRPr sz="2330"/>
          </a:p>
          <a:p>
            <a:pPr marL="685800" lvl="1" indent="-262890" algn="l" rtl="0">
              <a:lnSpc>
                <a:spcPct val="105000"/>
              </a:lnSpc>
              <a:spcBef>
                <a:spcPts val="500"/>
              </a:spcBef>
              <a:spcAft>
                <a:spcPts val="0"/>
              </a:spcAft>
              <a:buSzPts val="2330"/>
              <a:buChar char="•"/>
            </a:pPr>
            <a:endParaRPr sz="2330"/>
          </a:p>
          <a:p>
            <a:pPr marL="480060" lvl="1" indent="0" algn="l" rtl="0">
              <a:lnSpc>
                <a:spcPct val="80000"/>
              </a:lnSpc>
              <a:spcBef>
                <a:spcPts val="500"/>
              </a:spcBef>
              <a:spcAft>
                <a:spcPts val="0"/>
              </a:spcAft>
              <a:buClr>
                <a:schemeClr val="dk1"/>
              </a:buClr>
              <a:buSzPts val="1430"/>
              <a:buNone/>
            </a:pPr>
            <a:r>
              <a:rPr lang="en-US" sz="2494" b="1"/>
              <a:t>Routine:</a:t>
            </a:r>
            <a:endParaRPr sz="2384" b="1"/>
          </a:p>
          <a:p>
            <a:pPr marL="685800" lvl="1" indent="-262890" algn="l" rtl="0">
              <a:lnSpc>
                <a:spcPct val="80000"/>
              </a:lnSpc>
              <a:spcBef>
                <a:spcPts val="500"/>
              </a:spcBef>
              <a:spcAft>
                <a:spcPts val="0"/>
              </a:spcAft>
              <a:buClr>
                <a:schemeClr val="dk1"/>
              </a:buClr>
              <a:buSzPts val="2330"/>
              <a:buChar char="•"/>
            </a:pPr>
            <a:r>
              <a:rPr lang="en-US" sz="2330"/>
              <a:t>Chicken pox</a:t>
            </a:r>
            <a:endParaRPr sz="2220"/>
          </a:p>
          <a:p>
            <a:pPr marL="685800" lvl="1" indent="-262890" algn="l" rtl="0">
              <a:lnSpc>
                <a:spcPct val="80000"/>
              </a:lnSpc>
              <a:spcBef>
                <a:spcPts val="500"/>
              </a:spcBef>
              <a:spcAft>
                <a:spcPts val="0"/>
              </a:spcAft>
              <a:buClr>
                <a:schemeClr val="dk1"/>
              </a:buClr>
              <a:buSzPts val="2330"/>
              <a:buChar char="•"/>
            </a:pPr>
            <a:r>
              <a:rPr lang="en-US" sz="2330"/>
              <a:t>Tetanus Booster (every 10 years)</a:t>
            </a:r>
            <a:endParaRPr sz="2220"/>
          </a:p>
          <a:p>
            <a:pPr marL="685800" lvl="1" indent="-262890" algn="l" rtl="0">
              <a:lnSpc>
                <a:spcPct val="80000"/>
              </a:lnSpc>
              <a:spcBef>
                <a:spcPts val="500"/>
              </a:spcBef>
              <a:spcAft>
                <a:spcPts val="0"/>
              </a:spcAft>
              <a:buClr>
                <a:schemeClr val="dk1"/>
              </a:buClr>
              <a:buSzPts val="2330"/>
              <a:buChar char="•"/>
            </a:pPr>
            <a:r>
              <a:rPr lang="en-US" sz="2330"/>
              <a:t>Measles, Mumps and Rubella (MMR)</a:t>
            </a:r>
            <a:endParaRPr sz="2220"/>
          </a:p>
          <a:p>
            <a:pPr marL="685800" lvl="1" indent="-262890" algn="l" rtl="0">
              <a:lnSpc>
                <a:spcPct val="80000"/>
              </a:lnSpc>
              <a:spcBef>
                <a:spcPts val="500"/>
              </a:spcBef>
              <a:spcAft>
                <a:spcPts val="0"/>
              </a:spcAft>
              <a:buClr>
                <a:schemeClr val="dk1"/>
              </a:buClr>
              <a:buSzPts val="2330"/>
              <a:buChar char="•"/>
            </a:pPr>
            <a:r>
              <a:rPr lang="en-US" sz="2330"/>
              <a:t>Hep A and Hep B – if never received, get them now.</a:t>
            </a:r>
            <a:endParaRPr sz="2220"/>
          </a:p>
          <a:p>
            <a:pPr marL="228600" lvl="0" indent="-130810" algn="l" rtl="0">
              <a:lnSpc>
                <a:spcPct val="80000"/>
              </a:lnSpc>
              <a:spcBef>
                <a:spcPts val="1000"/>
              </a:spcBef>
              <a:spcAft>
                <a:spcPts val="0"/>
              </a:spcAft>
              <a:buClr>
                <a:schemeClr val="dk1"/>
              </a:buClr>
              <a:buSzPts val="1540"/>
              <a:buNone/>
            </a:pPr>
            <a:endParaRPr sz="244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2"/>
        <p:cNvGrpSpPr/>
        <p:nvPr/>
      </p:nvGrpSpPr>
      <p:grpSpPr>
        <a:xfrm>
          <a:off x="0" y="0"/>
          <a:ext cx="0" cy="0"/>
          <a:chOff x="0" y="0"/>
          <a:chExt cx="0" cy="0"/>
        </a:xfrm>
      </p:grpSpPr>
      <p:sp>
        <p:nvSpPr>
          <p:cNvPr id="233" name="Google Shape;233;p29"/>
          <p:cNvSpPr txBox="1">
            <a:spLocks noGrp="1"/>
          </p:cNvSpPr>
          <p:nvPr>
            <p:ph type="title"/>
          </p:nvPr>
        </p:nvSpPr>
        <p:spPr>
          <a:xfrm>
            <a:off x="1141125" y="365125"/>
            <a:ext cx="91932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sz="5900" b="1">
                <a:solidFill>
                  <a:srgbClr val="980000"/>
                </a:solidFill>
              </a:rPr>
              <a:t>Staying Healthy</a:t>
            </a:r>
            <a:endParaRPr sz="5900" b="1">
              <a:solidFill>
                <a:srgbClr val="980000"/>
              </a:solidFill>
            </a:endParaRPr>
          </a:p>
        </p:txBody>
      </p:sp>
      <p:sp>
        <p:nvSpPr>
          <p:cNvPr id="234" name="Google Shape;234;p29"/>
          <p:cNvSpPr txBox="1">
            <a:spLocks noGrp="1"/>
          </p:cNvSpPr>
          <p:nvPr>
            <p:ph type="body" idx="1"/>
          </p:nvPr>
        </p:nvSpPr>
        <p:spPr>
          <a:xfrm>
            <a:off x="269100" y="2220644"/>
            <a:ext cx="11558100" cy="4098300"/>
          </a:xfrm>
          <a:prstGeom prst="rect">
            <a:avLst/>
          </a:prstGeom>
          <a:noFill/>
          <a:ln>
            <a:noFill/>
          </a:ln>
        </p:spPr>
        <p:txBody>
          <a:bodyPr spcFirstLastPara="1" wrap="square" lIns="91425" tIns="45700" rIns="91425" bIns="45700" anchor="t" anchorCtr="0">
            <a:noAutofit/>
          </a:bodyPr>
          <a:lstStyle/>
          <a:p>
            <a:pPr marL="480060" lvl="1" indent="0" algn="l" rtl="0">
              <a:lnSpc>
                <a:spcPct val="80000"/>
              </a:lnSpc>
              <a:spcBef>
                <a:spcPts val="500"/>
              </a:spcBef>
              <a:spcAft>
                <a:spcPts val="0"/>
              </a:spcAft>
              <a:buClr>
                <a:schemeClr val="dk1"/>
              </a:buClr>
              <a:buSzPts val="1430"/>
              <a:buNone/>
            </a:pPr>
            <a:r>
              <a:rPr lang="en-US" sz="3094" b="1"/>
              <a:t>Routine Continued:</a:t>
            </a:r>
            <a:endParaRPr sz="2984" b="1"/>
          </a:p>
          <a:p>
            <a:pPr marL="1143000" lvl="2" indent="-249555" algn="l" rtl="0">
              <a:lnSpc>
                <a:spcPct val="80000"/>
              </a:lnSpc>
              <a:spcBef>
                <a:spcPts val="500"/>
              </a:spcBef>
              <a:spcAft>
                <a:spcPts val="0"/>
              </a:spcAft>
              <a:buSzPts val="2130"/>
              <a:buChar char="•"/>
            </a:pPr>
            <a:r>
              <a:rPr lang="en-US" sz="2130"/>
              <a:t>Polio – if never received, get it now.</a:t>
            </a:r>
            <a:endParaRPr sz="2020"/>
          </a:p>
          <a:p>
            <a:pPr marL="1143000" lvl="2" indent="-226854" algn="l" rtl="0">
              <a:lnSpc>
                <a:spcPct val="80000"/>
              </a:lnSpc>
              <a:spcBef>
                <a:spcPts val="500"/>
              </a:spcBef>
              <a:spcAft>
                <a:spcPts val="0"/>
              </a:spcAft>
              <a:buSzPts val="1773"/>
              <a:buChar char="•"/>
            </a:pPr>
            <a:r>
              <a:rPr lang="en-US" sz="2130"/>
              <a:t>Shingles (50 +)</a:t>
            </a:r>
            <a:endParaRPr sz="2020"/>
          </a:p>
          <a:p>
            <a:pPr marL="1143000" lvl="2" indent="-226854" algn="l" rtl="0">
              <a:lnSpc>
                <a:spcPct val="80000"/>
              </a:lnSpc>
              <a:spcBef>
                <a:spcPts val="500"/>
              </a:spcBef>
              <a:spcAft>
                <a:spcPts val="0"/>
              </a:spcAft>
              <a:buSzPts val="1773"/>
              <a:buChar char="•"/>
            </a:pPr>
            <a:r>
              <a:rPr lang="en-US" sz="2130"/>
              <a:t>Typhoid (TBD)</a:t>
            </a:r>
            <a:endParaRPr sz="2020"/>
          </a:p>
          <a:p>
            <a:pPr marL="1143000" lvl="2" indent="-226854" algn="l" rtl="0">
              <a:lnSpc>
                <a:spcPct val="80000"/>
              </a:lnSpc>
              <a:spcBef>
                <a:spcPts val="500"/>
              </a:spcBef>
              <a:spcAft>
                <a:spcPts val="0"/>
              </a:spcAft>
              <a:buSzPts val="1773"/>
              <a:buChar char="•"/>
            </a:pPr>
            <a:r>
              <a:rPr lang="en-US" sz="2130"/>
              <a:t>Other vaccines as recommended by your healthcare provider</a:t>
            </a:r>
            <a:endParaRPr sz="2020"/>
          </a:p>
          <a:p>
            <a:pPr marL="685800" lvl="0" indent="-87630" algn="l" rtl="0">
              <a:lnSpc>
                <a:spcPct val="80000"/>
              </a:lnSpc>
              <a:spcBef>
                <a:spcPts val="500"/>
              </a:spcBef>
              <a:spcAft>
                <a:spcPts val="0"/>
              </a:spcAft>
              <a:buNone/>
            </a:pPr>
            <a:endParaRPr sz="2020"/>
          </a:p>
          <a:p>
            <a:pPr marL="685800" lvl="0" indent="0" algn="l" rtl="0">
              <a:lnSpc>
                <a:spcPct val="80000"/>
              </a:lnSpc>
              <a:spcBef>
                <a:spcPts val="1000"/>
              </a:spcBef>
              <a:spcAft>
                <a:spcPts val="0"/>
              </a:spcAft>
              <a:buNone/>
            </a:pPr>
            <a:r>
              <a:rPr lang="en-US" sz="2295" b="1">
                <a:solidFill>
                  <a:srgbClr val="980000"/>
                </a:solidFill>
              </a:rPr>
              <a:t>At least 2 months prior to travel (</a:t>
            </a:r>
            <a:r>
              <a:rPr lang="en-US" sz="2295" b="1" u="sng">
                <a:solidFill>
                  <a:srgbClr val="980000"/>
                </a:solidFill>
              </a:rPr>
              <a:t>no later than May 31, 2027</a:t>
            </a:r>
            <a:r>
              <a:rPr lang="en-US" sz="2295" b="1">
                <a:solidFill>
                  <a:srgbClr val="980000"/>
                </a:solidFill>
              </a:rPr>
              <a:t>), make an appointment with your PCP or call their office for:</a:t>
            </a:r>
            <a:endParaRPr sz="2240" b="1">
              <a:solidFill>
                <a:srgbClr val="980000"/>
              </a:solidFill>
            </a:endParaRPr>
          </a:p>
          <a:p>
            <a:pPr marL="1143000" lvl="2" indent="-260032" algn="l" rtl="0">
              <a:lnSpc>
                <a:spcPct val="80000"/>
              </a:lnSpc>
              <a:spcBef>
                <a:spcPts val="1000"/>
              </a:spcBef>
              <a:spcAft>
                <a:spcPts val="0"/>
              </a:spcAft>
              <a:buSzPts val="2295"/>
              <a:buChar char="•"/>
            </a:pPr>
            <a:r>
              <a:rPr lang="en-US" sz="2295"/>
              <a:t>a refill on all your prescription medications </a:t>
            </a:r>
            <a:endParaRPr sz="2020"/>
          </a:p>
          <a:p>
            <a:pPr marL="1143000" lvl="2" indent="-260032" algn="l" rtl="0">
              <a:lnSpc>
                <a:spcPct val="80000"/>
              </a:lnSpc>
              <a:spcBef>
                <a:spcPts val="1000"/>
              </a:spcBef>
              <a:spcAft>
                <a:spcPts val="0"/>
              </a:spcAft>
              <a:buSzPts val="2295"/>
              <a:buChar char="•"/>
            </a:pPr>
            <a:r>
              <a:rPr lang="en-US" sz="2295"/>
              <a:t>Clearance letter/statement from your healthcare provider to state you may travel</a:t>
            </a:r>
            <a:endParaRPr sz="2930"/>
          </a:p>
          <a:p>
            <a:pPr marL="228600" lvl="0" indent="-130810" algn="l" rtl="0">
              <a:lnSpc>
                <a:spcPct val="80000"/>
              </a:lnSpc>
              <a:spcBef>
                <a:spcPts val="1000"/>
              </a:spcBef>
              <a:spcAft>
                <a:spcPts val="0"/>
              </a:spcAft>
              <a:buClr>
                <a:schemeClr val="dk1"/>
              </a:buClr>
              <a:buSzPts val="1540"/>
              <a:buNone/>
            </a:pPr>
            <a:endParaRPr sz="304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8"/>
        <p:cNvGrpSpPr/>
        <p:nvPr/>
      </p:nvGrpSpPr>
      <p:grpSpPr>
        <a:xfrm>
          <a:off x="0" y="0"/>
          <a:ext cx="0" cy="0"/>
          <a:chOff x="0" y="0"/>
          <a:chExt cx="0" cy="0"/>
        </a:xfrm>
      </p:grpSpPr>
      <p:sp>
        <p:nvSpPr>
          <p:cNvPr id="239" name="Google Shape;239;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sz="5300" b="1">
                <a:solidFill>
                  <a:srgbClr val="980000"/>
                </a:solidFill>
              </a:rPr>
              <a:t>Traveler requirements</a:t>
            </a:r>
            <a:endParaRPr sz="5300" b="1">
              <a:solidFill>
                <a:srgbClr val="980000"/>
              </a:solidFill>
            </a:endParaRPr>
          </a:p>
        </p:txBody>
      </p:sp>
      <p:sp>
        <p:nvSpPr>
          <p:cNvPr id="240" name="Google Shape;240;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60350" algn="l" rtl="0">
              <a:lnSpc>
                <a:spcPct val="90000"/>
              </a:lnSpc>
              <a:spcBef>
                <a:spcPts val="0"/>
              </a:spcBef>
              <a:spcAft>
                <a:spcPts val="0"/>
              </a:spcAft>
              <a:buClr>
                <a:schemeClr val="dk1"/>
              </a:buClr>
              <a:buSzPts val="3300"/>
              <a:buChar char="•"/>
            </a:pPr>
            <a:r>
              <a:rPr lang="en-US" sz="3300"/>
              <a:t>Being able to care for self</a:t>
            </a:r>
            <a:endParaRPr sz="3300"/>
          </a:p>
          <a:p>
            <a:pPr marL="685800" lvl="1" indent="-260350" algn="l" rtl="0">
              <a:lnSpc>
                <a:spcPct val="90000"/>
              </a:lnSpc>
              <a:spcBef>
                <a:spcPts val="500"/>
              </a:spcBef>
              <a:spcAft>
                <a:spcPts val="0"/>
              </a:spcAft>
              <a:buClr>
                <a:schemeClr val="dk1"/>
              </a:buClr>
              <a:buSzPts val="2900"/>
              <a:buChar char="•"/>
            </a:pPr>
            <a:r>
              <a:rPr lang="en-US" sz="2900"/>
              <a:t>If traveling alone (without spouse/family member), traveler must be an independent traveler (does not need a chaperone)</a:t>
            </a:r>
            <a:endParaRPr sz="2900"/>
          </a:p>
          <a:p>
            <a:pPr marL="1143000" lvl="2" indent="-317500" algn="l" rtl="0">
              <a:lnSpc>
                <a:spcPct val="90000"/>
              </a:lnSpc>
              <a:spcBef>
                <a:spcPts val="500"/>
              </a:spcBef>
              <a:spcAft>
                <a:spcPts val="0"/>
              </a:spcAft>
              <a:buClr>
                <a:srgbClr val="980000"/>
              </a:buClr>
              <a:buSzPts val="3400"/>
              <a:buChar char="•"/>
            </a:pPr>
            <a:r>
              <a:rPr lang="en-US" sz="3400">
                <a:solidFill>
                  <a:srgbClr val="980000"/>
                </a:solidFill>
              </a:rPr>
              <a:t>No chaperones available </a:t>
            </a:r>
            <a:endParaRPr sz="3400">
              <a:solidFill>
                <a:srgbClr val="980000"/>
              </a:solidFill>
            </a:endParaRPr>
          </a:p>
          <a:p>
            <a:pPr marL="685800" lvl="1" indent="-260350" algn="l" rtl="0">
              <a:lnSpc>
                <a:spcPct val="90000"/>
              </a:lnSpc>
              <a:spcBef>
                <a:spcPts val="500"/>
              </a:spcBef>
              <a:spcAft>
                <a:spcPts val="0"/>
              </a:spcAft>
              <a:buClr>
                <a:schemeClr val="dk1"/>
              </a:buClr>
              <a:buSzPts val="2900"/>
              <a:buChar char="•"/>
            </a:pPr>
            <a:r>
              <a:rPr lang="en-US" sz="2900"/>
              <a:t>Youth: 16 years and older may travel - but only with parent/legal guardian accompanying</a:t>
            </a:r>
            <a:endParaRPr sz="29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4"/>
        <p:cNvGrpSpPr/>
        <p:nvPr/>
      </p:nvGrpSpPr>
      <p:grpSpPr>
        <a:xfrm>
          <a:off x="0" y="0"/>
          <a:ext cx="0" cy="0"/>
          <a:chOff x="0" y="0"/>
          <a:chExt cx="0" cy="0"/>
        </a:xfrm>
      </p:grpSpPr>
      <p:sp>
        <p:nvSpPr>
          <p:cNvPr id="245" name="Google Shape;245;p31"/>
          <p:cNvSpPr txBox="1">
            <a:spLocks noGrp="1"/>
          </p:cNvSpPr>
          <p:nvPr>
            <p:ph type="title"/>
          </p:nvPr>
        </p:nvSpPr>
        <p:spPr>
          <a:xfrm>
            <a:off x="838200" y="453806"/>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sz="5400" b="1">
                <a:solidFill>
                  <a:srgbClr val="980000"/>
                </a:solidFill>
              </a:rPr>
              <a:t>To Help Ensure a Safe Trip</a:t>
            </a:r>
            <a:endParaRPr sz="5400" b="1">
              <a:solidFill>
                <a:srgbClr val="980000"/>
              </a:solidFill>
            </a:endParaRPr>
          </a:p>
        </p:txBody>
      </p:sp>
      <p:sp>
        <p:nvSpPr>
          <p:cNvPr id="246" name="Google Shape;246;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dk1"/>
              </a:buClr>
              <a:buSzPts val="1260"/>
              <a:buNone/>
            </a:pPr>
            <a:r>
              <a:rPr lang="en-US" sz="2160" b="1"/>
              <a:t>Fall Prevention</a:t>
            </a:r>
            <a:endParaRPr sz="2160" b="1"/>
          </a:p>
          <a:p>
            <a:pPr marL="228600" lvl="0" indent="-187960" algn="l" rtl="0">
              <a:lnSpc>
                <a:spcPct val="105000"/>
              </a:lnSpc>
              <a:spcBef>
                <a:spcPts val="0"/>
              </a:spcBef>
              <a:spcAft>
                <a:spcPts val="0"/>
              </a:spcAft>
              <a:buClr>
                <a:schemeClr val="dk1"/>
              </a:buClr>
              <a:buSzPts val="2160"/>
              <a:buChar char="•"/>
            </a:pPr>
            <a:r>
              <a:rPr lang="en-US" sz="2160"/>
              <a:t>Ability to lift 25 pounds easily</a:t>
            </a:r>
            <a:endParaRPr sz="2160"/>
          </a:p>
          <a:p>
            <a:pPr marL="228600" lvl="0" indent="-187960" algn="l" rtl="0">
              <a:lnSpc>
                <a:spcPct val="105000"/>
              </a:lnSpc>
              <a:spcBef>
                <a:spcPts val="1000"/>
              </a:spcBef>
              <a:spcAft>
                <a:spcPts val="0"/>
              </a:spcAft>
              <a:buClr>
                <a:schemeClr val="dk1"/>
              </a:buClr>
              <a:buSzPts val="2160"/>
              <a:buChar char="•"/>
            </a:pPr>
            <a:r>
              <a:rPr lang="en-US" sz="2160"/>
              <a:t>Ability to walk a mile a day</a:t>
            </a:r>
            <a:endParaRPr sz="2160"/>
          </a:p>
          <a:p>
            <a:pPr marL="228600" lvl="0" indent="-187960" algn="l" rtl="0">
              <a:lnSpc>
                <a:spcPct val="105000"/>
              </a:lnSpc>
              <a:spcBef>
                <a:spcPts val="1000"/>
              </a:spcBef>
              <a:spcAft>
                <a:spcPts val="0"/>
              </a:spcAft>
              <a:buClr>
                <a:schemeClr val="dk1"/>
              </a:buClr>
              <a:buSzPts val="2160"/>
              <a:buChar char="•"/>
            </a:pPr>
            <a:r>
              <a:rPr lang="en-US" sz="2160"/>
              <a:t>Ability to sit, stand easily</a:t>
            </a:r>
            <a:endParaRPr sz="2160"/>
          </a:p>
          <a:p>
            <a:pPr marL="228600" lvl="0" indent="0" algn="l" rtl="0">
              <a:lnSpc>
                <a:spcPct val="80000"/>
              </a:lnSpc>
              <a:spcBef>
                <a:spcPts val="1000"/>
              </a:spcBef>
              <a:spcAft>
                <a:spcPts val="0"/>
              </a:spcAft>
              <a:buClr>
                <a:schemeClr val="dk1"/>
              </a:buClr>
              <a:buSzPts val="1260"/>
              <a:buNone/>
            </a:pPr>
            <a:endParaRPr sz="2160"/>
          </a:p>
          <a:p>
            <a:pPr marL="0" lvl="0" indent="0" algn="l" rtl="0">
              <a:lnSpc>
                <a:spcPct val="105000"/>
              </a:lnSpc>
              <a:spcBef>
                <a:spcPts val="1000"/>
              </a:spcBef>
              <a:spcAft>
                <a:spcPts val="0"/>
              </a:spcAft>
              <a:buClr>
                <a:schemeClr val="dk1"/>
              </a:buClr>
              <a:buSzPts val="1260"/>
              <a:buNone/>
            </a:pPr>
            <a:r>
              <a:rPr lang="en-US" sz="2160" b="1"/>
              <a:t>Underlying Medical conditions that may put you at risk of serious illness during travel</a:t>
            </a:r>
            <a:endParaRPr sz="2160" b="1"/>
          </a:p>
          <a:p>
            <a:pPr marL="457200" lvl="0" indent="-321310" algn="l" rtl="0">
              <a:lnSpc>
                <a:spcPct val="105000"/>
              </a:lnSpc>
              <a:spcBef>
                <a:spcPts val="1000"/>
              </a:spcBef>
              <a:spcAft>
                <a:spcPts val="0"/>
              </a:spcAft>
              <a:buClr>
                <a:schemeClr val="dk1"/>
              </a:buClr>
              <a:buSzPts val="1460"/>
              <a:buChar char="•"/>
            </a:pPr>
            <a:r>
              <a:rPr lang="en-US" sz="2160"/>
              <a:t>Clearance letter needed from your healthcare provider</a:t>
            </a:r>
            <a:endParaRPr sz="2160"/>
          </a:p>
          <a:p>
            <a:pPr marL="457200" lvl="0" indent="-321310" algn="l" rtl="0">
              <a:lnSpc>
                <a:spcPct val="105000"/>
              </a:lnSpc>
              <a:spcBef>
                <a:spcPts val="0"/>
              </a:spcBef>
              <a:spcAft>
                <a:spcPts val="0"/>
              </a:spcAft>
              <a:buClr>
                <a:schemeClr val="dk1"/>
              </a:buClr>
              <a:buSzPts val="1460"/>
              <a:buChar char="•"/>
            </a:pPr>
            <a:r>
              <a:rPr lang="en-US" sz="2160"/>
              <a:t>All travelers will be asked to complete a medical form listing your active medical conditions and medications. This will be reviewed and kept confidential by the Medical planning team.</a:t>
            </a:r>
            <a:endParaRPr sz="2160"/>
          </a:p>
          <a:p>
            <a:pPr marL="228600" lvl="0" indent="-50800" algn="l" rtl="0">
              <a:lnSpc>
                <a:spcPct val="80000"/>
              </a:lnSpc>
              <a:spcBef>
                <a:spcPts val="1000"/>
              </a:spcBef>
              <a:spcAft>
                <a:spcPts val="0"/>
              </a:spcAft>
              <a:buClr>
                <a:schemeClr val="dk1"/>
              </a:buClr>
              <a:buSzPts val="1960"/>
              <a:buNone/>
            </a:pPr>
            <a:endParaRPr sz="196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0"/>
        <p:cNvGrpSpPr/>
        <p:nvPr/>
      </p:nvGrpSpPr>
      <p:grpSpPr>
        <a:xfrm>
          <a:off x="0" y="0"/>
          <a:ext cx="0" cy="0"/>
          <a:chOff x="0" y="0"/>
          <a:chExt cx="0" cy="0"/>
        </a:xfrm>
      </p:grpSpPr>
      <p:sp>
        <p:nvSpPr>
          <p:cNvPr id="251" name="Google Shape;251;p32"/>
          <p:cNvSpPr txBox="1">
            <a:spLocks noGrp="1"/>
          </p:cNvSpPr>
          <p:nvPr>
            <p:ph type="title"/>
          </p:nvPr>
        </p:nvSpPr>
        <p:spPr>
          <a:xfrm>
            <a:off x="719959" y="125193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sz="5300" b="1"/>
              <a:t>The Ideal Mission Team Member</a:t>
            </a:r>
            <a:endParaRPr sz="5300" b="1"/>
          </a:p>
        </p:txBody>
      </p:sp>
      <p:sp>
        <p:nvSpPr>
          <p:cNvPr id="252" name="Google Shape;252;p32"/>
          <p:cNvSpPr txBox="1">
            <a:spLocks noGrp="1"/>
          </p:cNvSpPr>
          <p:nvPr>
            <p:ph type="body" idx="1"/>
          </p:nvPr>
        </p:nvSpPr>
        <p:spPr>
          <a:xfrm>
            <a:off x="838200" y="2577625"/>
            <a:ext cx="10515600" cy="47076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Willing to work hard (long days 10-12 hours — sometimes in extreme conditions)</a:t>
            </a:r>
            <a:endParaRPr/>
          </a:p>
          <a:p>
            <a:pPr marL="228600" lvl="0" indent="-228600" algn="l" rtl="0">
              <a:lnSpc>
                <a:spcPct val="90000"/>
              </a:lnSpc>
              <a:spcBef>
                <a:spcPts val="1000"/>
              </a:spcBef>
              <a:spcAft>
                <a:spcPts val="0"/>
              </a:spcAft>
              <a:buClr>
                <a:schemeClr val="dk1"/>
              </a:buClr>
              <a:buSzPts val="2800"/>
              <a:buChar char="•"/>
            </a:pPr>
            <a:r>
              <a:rPr lang="en-US"/>
              <a:t>Takes initiative</a:t>
            </a:r>
            <a:endParaRPr/>
          </a:p>
          <a:p>
            <a:pPr marL="228600" lvl="0" indent="-228600" algn="l" rtl="0">
              <a:lnSpc>
                <a:spcPct val="90000"/>
              </a:lnSpc>
              <a:spcBef>
                <a:spcPts val="1000"/>
              </a:spcBef>
              <a:spcAft>
                <a:spcPts val="0"/>
              </a:spcAft>
              <a:buClr>
                <a:schemeClr val="dk1"/>
              </a:buClr>
              <a:buSzPts val="2800"/>
              <a:buChar char="•"/>
            </a:pPr>
            <a:r>
              <a:rPr lang="en-US"/>
              <a:t>Leader/Follower – good balance of both</a:t>
            </a:r>
            <a:endParaRPr/>
          </a:p>
          <a:p>
            <a:pPr marL="228600" lvl="0" indent="-228600" algn="l" rtl="0">
              <a:lnSpc>
                <a:spcPct val="90000"/>
              </a:lnSpc>
              <a:spcBef>
                <a:spcPts val="1000"/>
              </a:spcBef>
              <a:spcAft>
                <a:spcPts val="0"/>
              </a:spcAft>
              <a:buClr>
                <a:schemeClr val="dk1"/>
              </a:buClr>
              <a:buSzPts val="2800"/>
              <a:buChar char="•"/>
            </a:pPr>
            <a:r>
              <a:rPr lang="en-US"/>
              <a:t>Team player</a:t>
            </a:r>
            <a:endParaRPr/>
          </a:p>
          <a:p>
            <a:pPr marL="228600" lvl="0" indent="-228600" algn="l" rtl="0">
              <a:lnSpc>
                <a:spcPct val="90000"/>
              </a:lnSpc>
              <a:spcBef>
                <a:spcPts val="1000"/>
              </a:spcBef>
              <a:spcAft>
                <a:spcPts val="0"/>
              </a:spcAft>
              <a:buClr>
                <a:schemeClr val="dk1"/>
              </a:buClr>
              <a:buSzPts val="2800"/>
              <a:buChar char="•"/>
            </a:pPr>
            <a:r>
              <a:rPr lang="en-US"/>
              <a:t>Understands group dynamics and keeps harmony</a:t>
            </a:r>
            <a:endParaRPr/>
          </a:p>
          <a:p>
            <a:pPr marL="228600" lvl="0" indent="-228600" algn="l" rtl="0">
              <a:lnSpc>
                <a:spcPct val="90000"/>
              </a:lnSpc>
              <a:spcBef>
                <a:spcPts val="1000"/>
              </a:spcBef>
              <a:spcAft>
                <a:spcPts val="0"/>
              </a:spcAft>
              <a:buClr>
                <a:schemeClr val="dk1"/>
              </a:buClr>
              <a:buSzPts val="2800"/>
              <a:buChar char="•"/>
            </a:pPr>
            <a:r>
              <a:rPr lang="en-US"/>
              <a:t>Problem solver</a:t>
            </a: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6"/>
        <p:cNvGrpSpPr/>
        <p:nvPr/>
      </p:nvGrpSpPr>
      <p:grpSpPr>
        <a:xfrm>
          <a:off x="0" y="0"/>
          <a:ext cx="0" cy="0"/>
          <a:chOff x="0" y="0"/>
          <a:chExt cx="0" cy="0"/>
        </a:xfrm>
      </p:grpSpPr>
      <p:sp>
        <p:nvSpPr>
          <p:cNvPr id="257" name="Google Shape;257;p33"/>
          <p:cNvSpPr txBox="1">
            <a:spLocks noGrp="1"/>
          </p:cNvSpPr>
          <p:nvPr>
            <p:ph type="title"/>
          </p:nvPr>
        </p:nvSpPr>
        <p:spPr>
          <a:xfrm>
            <a:off x="719959" y="72438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sz="5300" b="1"/>
              <a:t>Who are we recruiting for?</a:t>
            </a:r>
            <a:endParaRPr sz="5300" b="1"/>
          </a:p>
        </p:txBody>
      </p:sp>
      <p:sp>
        <p:nvSpPr>
          <p:cNvPr id="258" name="Google Shape;258;p33"/>
          <p:cNvSpPr txBox="1">
            <a:spLocks noGrp="1"/>
          </p:cNvSpPr>
          <p:nvPr>
            <p:ph type="body" idx="1"/>
          </p:nvPr>
        </p:nvSpPr>
        <p:spPr>
          <a:xfrm>
            <a:off x="391350" y="1885225"/>
            <a:ext cx="11685000" cy="4707600"/>
          </a:xfrm>
          <a:prstGeom prst="rect">
            <a:avLst/>
          </a:prstGeom>
          <a:noFill/>
          <a:ln>
            <a:noFill/>
          </a:ln>
        </p:spPr>
        <p:txBody>
          <a:bodyPr spcFirstLastPara="1" wrap="square" lIns="91425" tIns="45700" rIns="91425" bIns="45700" anchor="t" anchorCtr="0">
            <a:noAutofit/>
          </a:bodyPr>
          <a:lstStyle/>
          <a:p>
            <a:pPr marL="228600" lvl="0" indent="-190500" algn="l" rtl="0">
              <a:lnSpc>
                <a:spcPct val="90000"/>
              </a:lnSpc>
              <a:spcBef>
                <a:spcPts val="1000"/>
              </a:spcBef>
              <a:spcAft>
                <a:spcPts val="0"/>
              </a:spcAft>
              <a:buClr>
                <a:schemeClr val="dk1"/>
              </a:buClr>
              <a:buSzPts val="2200"/>
              <a:buChar char="•"/>
            </a:pPr>
            <a:r>
              <a:rPr lang="en-US" sz="2200" b="1"/>
              <a:t>Non-medical</a:t>
            </a:r>
            <a:r>
              <a:rPr lang="en-US" sz="2200"/>
              <a:t> to help with all the roles we discussed. (3-5:1 ratio for every provider)</a:t>
            </a:r>
            <a:endParaRPr sz="2200"/>
          </a:p>
          <a:p>
            <a:pPr marL="228600" lvl="0" indent="-190500" algn="l" rtl="0">
              <a:lnSpc>
                <a:spcPct val="90000"/>
              </a:lnSpc>
              <a:spcBef>
                <a:spcPts val="1000"/>
              </a:spcBef>
              <a:spcAft>
                <a:spcPts val="0"/>
              </a:spcAft>
              <a:buClr>
                <a:schemeClr val="dk1"/>
              </a:buClr>
              <a:buSzPts val="2200"/>
              <a:buChar char="•"/>
            </a:pPr>
            <a:r>
              <a:rPr lang="en-US" sz="2200" b="1"/>
              <a:t>Medical</a:t>
            </a:r>
            <a:endParaRPr sz="2200" b="1"/>
          </a:p>
          <a:p>
            <a:pPr marL="1143000" lvl="2" indent="-254000" algn="l" rtl="0">
              <a:lnSpc>
                <a:spcPct val="90000"/>
              </a:lnSpc>
              <a:spcBef>
                <a:spcPts val="1000"/>
              </a:spcBef>
              <a:spcAft>
                <a:spcPts val="0"/>
              </a:spcAft>
              <a:buClr>
                <a:schemeClr val="dk1"/>
              </a:buClr>
              <a:buSzPts val="2200"/>
              <a:buChar char="•"/>
            </a:pPr>
            <a:r>
              <a:rPr lang="en-US" sz="2200"/>
              <a:t>Optometrists/Opthalmologists</a:t>
            </a:r>
            <a:endParaRPr sz="2200"/>
          </a:p>
          <a:p>
            <a:pPr marL="1143000" lvl="2" indent="-254000" algn="l" rtl="0">
              <a:lnSpc>
                <a:spcPct val="90000"/>
              </a:lnSpc>
              <a:spcBef>
                <a:spcPts val="1000"/>
              </a:spcBef>
              <a:spcAft>
                <a:spcPts val="0"/>
              </a:spcAft>
              <a:buClr>
                <a:schemeClr val="dk1"/>
              </a:buClr>
              <a:buSzPts val="2200"/>
              <a:buChar char="•"/>
            </a:pPr>
            <a:r>
              <a:rPr lang="en-US" sz="2200"/>
              <a:t>Podiatrists (foot doctors)</a:t>
            </a:r>
            <a:endParaRPr sz="2200"/>
          </a:p>
          <a:p>
            <a:pPr marL="1143000" lvl="2" indent="-254000" algn="l" rtl="0">
              <a:lnSpc>
                <a:spcPct val="90000"/>
              </a:lnSpc>
              <a:spcBef>
                <a:spcPts val="1000"/>
              </a:spcBef>
              <a:spcAft>
                <a:spcPts val="0"/>
              </a:spcAft>
              <a:buClr>
                <a:schemeClr val="dk1"/>
              </a:buClr>
              <a:buSzPts val="2200"/>
              <a:buChar char="•"/>
            </a:pPr>
            <a:r>
              <a:rPr lang="en-US" sz="2200"/>
              <a:t>OB/GYN and Family Practice Docs</a:t>
            </a:r>
            <a:endParaRPr sz="2200"/>
          </a:p>
          <a:p>
            <a:pPr marL="1143000" lvl="2" indent="-254000" algn="l" rtl="0">
              <a:lnSpc>
                <a:spcPct val="90000"/>
              </a:lnSpc>
              <a:spcBef>
                <a:spcPts val="1000"/>
              </a:spcBef>
              <a:spcAft>
                <a:spcPts val="0"/>
              </a:spcAft>
              <a:buClr>
                <a:schemeClr val="dk1"/>
              </a:buClr>
              <a:buSzPts val="2200"/>
              <a:buChar char="•"/>
            </a:pPr>
            <a:r>
              <a:rPr lang="en-US" sz="2200"/>
              <a:t>Pediatricians</a:t>
            </a:r>
            <a:endParaRPr sz="2200"/>
          </a:p>
          <a:p>
            <a:pPr marL="1143000" lvl="2" indent="-254000" algn="l" rtl="0">
              <a:lnSpc>
                <a:spcPct val="90000"/>
              </a:lnSpc>
              <a:spcBef>
                <a:spcPts val="1000"/>
              </a:spcBef>
              <a:spcAft>
                <a:spcPts val="0"/>
              </a:spcAft>
              <a:buClr>
                <a:schemeClr val="dk1"/>
              </a:buClr>
              <a:buSzPts val="2200"/>
              <a:buChar char="•"/>
            </a:pPr>
            <a:r>
              <a:rPr lang="en-US" sz="2200"/>
              <a:t>RNs</a:t>
            </a:r>
            <a:endParaRPr sz="2200"/>
          </a:p>
          <a:p>
            <a:pPr marL="1143000" lvl="2" indent="-254000" algn="l" rtl="0">
              <a:lnSpc>
                <a:spcPct val="90000"/>
              </a:lnSpc>
              <a:spcBef>
                <a:spcPts val="1000"/>
              </a:spcBef>
              <a:spcAft>
                <a:spcPts val="0"/>
              </a:spcAft>
              <a:buClr>
                <a:schemeClr val="dk1"/>
              </a:buClr>
              <a:buSzPts val="2200"/>
              <a:buChar char="•"/>
            </a:pPr>
            <a:r>
              <a:rPr lang="en-US" sz="2200"/>
              <a:t>Dentists</a:t>
            </a:r>
            <a:endParaRPr sz="2200"/>
          </a:p>
          <a:p>
            <a:pPr marL="1143000" lvl="2" indent="-254000" algn="l" rtl="0">
              <a:lnSpc>
                <a:spcPct val="90000"/>
              </a:lnSpc>
              <a:spcBef>
                <a:spcPts val="1000"/>
              </a:spcBef>
              <a:spcAft>
                <a:spcPts val="0"/>
              </a:spcAft>
              <a:buClr>
                <a:schemeClr val="dk1"/>
              </a:buClr>
              <a:buSzPts val="2200"/>
              <a:buChar char="•"/>
            </a:pPr>
            <a:r>
              <a:rPr lang="en-US" sz="2200"/>
              <a:t>Dental Assistants </a:t>
            </a:r>
            <a:endParaRPr sz="2200"/>
          </a:p>
          <a:p>
            <a:pPr marL="1143000" lvl="2" indent="-254000" algn="l" rtl="0">
              <a:lnSpc>
                <a:spcPct val="90000"/>
              </a:lnSpc>
              <a:spcBef>
                <a:spcPts val="1000"/>
              </a:spcBef>
              <a:spcAft>
                <a:spcPts val="0"/>
              </a:spcAft>
              <a:buSzPts val="2200"/>
              <a:buChar char="•"/>
            </a:pPr>
            <a:r>
              <a:rPr lang="en-US" sz="2200"/>
              <a:t>CNAs, CMAs</a:t>
            </a:r>
            <a:endParaRPr sz="2200"/>
          </a:p>
          <a:p>
            <a:pPr marL="228600" lvl="0" indent="-50800" algn="l" rtl="0">
              <a:lnSpc>
                <a:spcPct val="90000"/>
              </a:lnSpc>
              <a:spcBef>
                <a:spcPts val="1000"/>
              </a:spcBef>
              <a:spcAft>
                <a:spcPts val="0"/>
              </a:spcAft>
              <a:buClr>
                <a:schemeClr val="dk1"/>
              </a:buClr>
              <a:buSzPts val="2800"/>
              <a:buNone/>
            </a:pPr>
            <a:endParaRPr sz="2200"/>
          </a:p>
          <a:p>
            <a:pPr marL="228600" lvl="0" indent="-508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2"/>
        <p:cNvGrpSpPr/>
        <p:nvPr/>
      </p:nvGrpSpPr>
      <p:grpSpPr>
        <a:xfrm>
          <a:off x="0" y="0"/>
          <a:ext cx="0" cy="0"/>
          <a:chOff x="0" y="0"/>
          <a:chExt cx="0" cy="0"/>
        </a:xfrm>
      </p:grpSpPr>
      <p:sp>
        <p:nvSpPr>
          <p:cNvPr id="263" name="Google Shape;263;p34"/>
          <p:cNvSpPr txBox="1">
            <a:spLocks noGrp="1"/>
          </p:cNvSpPr>
          <p:nvPr>
            <p:ph type="title"/>
          </p:nvPr>
        </p:nvSpPr>
        <p:spPr>
          <a:xfrm>
            <a:off x="831850" y="1709750"/>
            <a:ext cx="10515600" cy="20508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000"/>
              <a:buFont typeface="Play"/>
              <a:buNone/>
            </a:pPr>
            <a:r>
              <a:rPr lang="en-US" b="1"/>
              <a:t>Leadership Training Institute Overview</a:t>
            </a:r>
            <a:endParaRPr b="1"/>
          </a:p>
        </p:txBody>
      </p:sp>
      <p:sp>
        <p:nvSpPr>
          <p:cNvPr id="264" name="Google Shape;264;p34"/>
          <p:cNvSpPr txBox="1">
            <a:spLocks noGrp="1"/>
          </p:cNvSpPr>
          <p:nvPr>
            <p:ph type="body" idx="1"/>
          </p:nvPr>
        </p:nvSpPr>
        <p:spPr>
          <a:xfrm>
            <a:off x="846625" y="3909575"/>
            <a:ext cx="10515600" cy="513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757575"/>
              </a:buClr>
              <a:buSzPts val="2400"/>
              <a:buNone/>
            </a:pPr>
            <a:r>
              <a:rPr lang="en-US" sz="2500" b="1">
                <a:solidFill>
                  <a:srgbClr val="980000"/>
                </a:solidFill>
              </a:rPr>
              <a:t>Dr. Merriweather/Elder Young</a:t>
            </a:r>
            <a:endParaRPr sz="2500" b="1">
              <a:solidFill>
                <a:srgbClr val="98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8"/>
        <p:cNvGrpSpPr/>
        <p:nvPr/>
      </p:nvGrpSpPr>
      <p:grpSpPr>
        <a:xfrm>
          <a:off x="0" y="0"/>
          <a:ext cx="0" cy="0"/>
          <a:chOff x="0" y="0"/>
          <a:chExt cx="0" cy="0"/>
        </a:xfrm>
      </p:grpSpPr>
      <p:sp>
        <p:nvSpPr>
          <p:cNvPr id="269" name="Google Shape;269;p35"/>
          <p:cNvSpPr txBox="1">
            <a:spLocks noGrp="1"/>
          </p:cNvSpPr>
          <p:nvPr>
            <p:ph type="title"/>
          </p:nvPr>
        </p:nvSpPr>
        <p:spPr>
          <a:xfrm>
            <a:off x="433074" y="1831725"/>
            <a:ext cx="4077900" cy="19998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6000"/>
              <a:buFont typeface="Play"/>
              <a:buNone/>
            </a:pPr>
            <a:r>
              <a:rPr lang="en-US" sz="6100" b="1">
                <a:solidFill>
                  <a:srgbClr val="980000"/>
                </a:solidFill>
              </a:rPr>
              <a:t>Trinidad –</a:t>
            </a:r>
            <a:r>
              <a:rPr lang="en-US" sz="3700" b="1">
                <a:solidFill>
                  <a:srgbClr val="980000"/>
                </a:solidFill>
              </a:rPr>
              <a:t> </a:t>
            </a:r>
            <a:endParaRPr sz="3700" b="1">
              <a:solidFill>
                <a:srgbClr val="980000"/>
              </a:solidFill>
            </a:endParaRPr>
          </a:p>
          <a:p>
            <a:pPr marL="0" lvl="0" indent="0" algn="l" rtl="0">
              <a:lnSpc>
                <a:spcPct val="90000"/>
              </a:lnSpc>
              <a:spcBef>
                <a:spcPts val="0"/>
              </a:spcBef>
              <a:spcAft>
                <a:spcPts val="0"/>
              </a:spcAft>
              <a:buClr>
                <a:schemeClr val="dk1"/>
              </a:buClr>
              <a:buSzPts val="6000"/>
              <a:buFont typeface="Play"/>
              <a:buNone/>
            </a:pPr>
            <a:r>
              <a:rPr lang="en-US" sz="3700" b="1">
                <a:solidFill>
                  <a:srgbClr val="980000"/>
                </a:solidFill>
              </a:rPr>
              <a:t>The Culture, The People, The Food</a:t>
            </a:r>
            <a:endParaRPr sz="3700" b="1">
              <a:solidFill>
                <a:srgbClr val="980000"/>
              </a:solidFill>
            </a:endParaRPr>
          </a:p>
        </p:txBody>
      </p:sp>
      <p:sp>
        <p:nvSpPr>
          <p:cNvPr id="270" name="Google Shape;270;p35"/>
          <p:cNvSpPr txBox="1">
            <a:spLocks noGrp="1"/>
          </p:cNvSpPr>
          <p:nvPr>
            <p:ph type="body" idx="1"/>
          </p:nvPr>
        </p:nvSpPr>
        <p:spPr>
          <a:xfrm>
            <a:off x="322494" y="4201200"/>
            <a:ext cx="3932100" cy="413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757575"/>
              </a:buClr>
              <a:buSzPts val="2400"/>
              <a:buNone/>
            </a:pPr>
            <a:r>
              <a:rPr lang="en-US" sz="2200" b="1">
                <a:solidFill>
                  <a:srgbClr val="000000"/>
                </a:solidFill>
              </a:rPr>
              <a:t>Trinidad Leadership Team</a:t>
            </a:r>
            <a:endParaRPr sz="2200" b="1">
              <a:solidFill>
                <a:srgbClr val="000000"/>
              </a:solidFill>
            </a:endParaRPr>
          </a:p>
        </p:txBody>
      </p:sp>
      <p:pic>
        <p:nvPicPr>
          <p:cNvPr id="271" name="Google Shape;271;p35" descr="Panoramic View of the city of St. Georges, capital of the island nation Grenada, Commonwealth of Nations, Caribbean Island, with blue and cloudy sky, flowers and plants (Provided by Getty Images)"/>
          <p:cNvPicPr preferRelativeResize="0"/>
          <p:nvPr/>
        </p:nvPicPr>
        <p:blipFill rotWithShape="1">
          <a:blip r:embed="rId4">
            <a:alphaModFix/>
          </a:blip>
          <a:srcRect l="-687" r="24374"/>
          <a:stretch/>
        </p:blipFill>
        <p:spPr>
          <a:xfrm>
            <a:off x="5555686" y="0"/>
            <a:ext cx="6636314" cy="685800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6"/>
        <p:cNvGrpSpPr/>
        <p:nvPr/>
      </p:nvGrpSpPr>
      <p:grpSpPr>
        <a:xfrm>
          <a:off x="0" y="0"/>
          <a:ext cx="0" cy="0"/>
          <a:chOff x="0" y="0"/>
          <a:chExt cx="0" cy="0"/>
        </a:xfrm>
      </p:grpSpPr>
      <p:pic>
        <p:nvPicPr>
          <p:cNvPr id="277" name="Google Shape;277;p36" title="Screenshot 2026-09-15 at 7.36.03 PM.png"/>
          <p:cNvPicPr preferRelativeResize="0"/>
          <p:nvPr/>
        </p:nvPicPr>
        <p:blipFill rotWithShape="1">
          <a:blip r:embed="rId4">
            <a:alphaModFix/>
          </a:blip>
          <a:srcRect l="2748" t="13749" r="51148" b="20964"/>
          <a:stretch/>
        </p:blipFill>
        <p:spPr>
          <a:xfrm>
            <a:off x="387325" y="543553"/>
            <a:ext cx="3946324" cy="2327425"/>
          </a:xfrm>
          <a:prstGeom prst="rect">
            <a:avLst/>
          </a:prstGeom>
          <a:noFill/>
          <a:ln>
            <a:noFill/>
          </a:ln>
        </p:spPr>
      </p:pic>
      <p:pic>
        <p:nvPicPr>
          <p:cNvPr id="278" name="Google Shape;278;p36" title="Screenshot 2026-09-15 at 7.37.45 PM.png"/>
          <p:cNvPicPr preferRelativeResize="0"/>
          <p:nvPr/>
        </p:nvPicPr>
        <p:blipFill>
          <a:blip r:embed="rId5">
            <a:alphaModFix/>
          </a:blip>
          <a:stretch>
            <a:fillRect/>
          </a:stretch>
        </p:blipFill>
        <p:spPr>
          <a:xfrm>
            <a:off x="387325" y="3816924"/>
            <a:ext cx="4088426" cy="2686694"/>
          </a:xfrm>
          <a:prstGeom prst="rect">
            <a:avLst/>
          </a:prstGeom>
          <a:noFill/>
          <a:ln>
            <a:noFill/>
          </a:ln>
        </p:spPr>
      </p:pic>
      <p:pic>
        <p:nvPicPr>
          <p:cNvPr id="279" name="Google Shape;279;p36" title="Screenshot 2026-09-15 at 7.39.19 PM.png"/>
          <p:cNvPicPr preferRelativeResize="0"/>
          <p:nvPr/>
        </p:nvPicPr>
        <p:blipFill>
          <a:blip r:embed="rId6">
            <a:alphaModFix/>
          </a:blip>
          <a:stretch>
            <a:fillRect/>
          </a:stretch>
        </p:blipFill>
        <p:spPr>
          <a:xfrm>
            <a:off x="4676425" y="3804075"/>
            <a:ext cx="3946299" cy="2699550"/>
          </a:xfrm>
          <a:prstGeom prst="rect">
            <a:avLst/>
          </a:prstGeom>
          <a:noFill/>
          <a:ln>
            <a:noFill/>
          </a:ln>
        </p:spPr>
      </p:pic>
      <p:sp>
        <p:nvSpPr>
          <p:cNvPr id="280" name="Google Shape;280;p36"/>
          <p:cNvSpPr txBox="1"/>
          <p:nvPr/>
        </p:nvSpPr>
        <p:spPr>
          <a:xfrm>
            <a:off x="9202375" y="1651775"/>
            <a:ext cx="2462100" cy="2555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300" b="1">
                <a:solidFill>
                  <a:srgbClr val="980000"/>
                </a:solidFill>
              </a:rPr>
              <a:t>BRIX Hotel</a:t>
            </a:r>
            <a:endParaRPr sz="6300" b="1">
              <a:solidFill>
                <a:srgbClr val="980000"/>
              </a:solidFill>
            </a:endParaRPr>
          </a:p>
          <a:p>
            <a:pPr marL="0" lvl="0" indent="0" algn="ctr" rtl="0">
              <a:spcBef>
                <a:spcPts val="0"/>
              </a:spcBef>
              <a:spcAft>
                <a:spcPts val="0"/>
              </a:spcAft>
              <a:buNone/>
            </a:pPr>
            <a:r>
              <a:rPr lang="en-US" sz="2800" b="1">
                <a:solidFill>
                  <a:srgbClr val="980000"/>
                </a:solidFill>
              </a:rPr>
              <a:t>Port of Spain</a:t>
            </a:r>
            <a:endParaRPr sz="2800" b="1">
              <a:solidFill>
                <a:srgbClr val="980000"/>
              </a:solidFill>
            </a:endParaRPr>
          </a:p>
        </p:txBody>
      </p:sp>
      <p:pic>
        <p:nvPicPr>
          <p:cNvPr id="281" name="Google Shape;281;p36" title="Screenshot 2026-09-15 at 7.36.03 PM.png"/>
          <p:cNvPicPr preferRelativeResize="0"/>
          <p:nvPr/>
        </p:nvPicPr>
        <p:blipFill rotWithShape="1">
          <a:blip r:embed="rId4">
            <a:alphaModFix/>
          </a:blip>
          <a:srcRect l="52117" t="14124" r="1413" b="22485"/>
          <a:stretch/>
        </p:blipFill>
        <p:spPr>
          <a:xfrm>
            <a:off x="4513975" y="565278"/>
            <a:ext cx="4096349" cy="2327425"/>
          </a:xfrm>
          <a:prstGeom prst="rect">
            <a:avLst/>
          </a:prstGeom>
          <a:noFill/>
          <a:ln>
            <a:noFill/>
          </a:ln>
        </p:spPr>
      </p:pic>
      <p:sp>
        <p:nvSpPr>
          <p:cNvPr id="282" name="Google Shape;282;p36"/>
          <p:cNvSpPr txBox="1"/>
          <p:nvPr/>
        </p:nvSpPr>
        <p:spPr>
          <a:xfrm>
            <a:off x="653346" y="3020258"/>
            <a:ext cx="3414300" cy="433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300" b="1">
                <a:solidFill>
                  <a:schemeClr val="accent3"/>
                </a:solidFill>
              </a:rPr>
              <a:t>Brix King Size</a:t>
            </a:r>
            <a:endParaRPr sz="2300" b="1">
              <a:solidFill>
                <a:schemeClr val="accent3"/>
              </a:solidFill>
            </a:endParaRPr>
          </a:p>
        </p:txBody>
      </p:sp>
      <p:sp>
        <p:nvSpPr>
          <p:cNvPr id="283" name="Google Shape;283;p36"/>
          <p:cNvSpPr txBox="1"/>
          <p:nvPr/>
        </p:nvSpPr>
        <p:spPr>
          <a:xfrm>
            <a:off x="4765309" y="3020244"/>
            <a:ext cx="3414300" cy="433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300" b="1">
                <a:solidFill>
                  <a:schemeClr val="accent3"/>
                </a:solidFill>
              </a:rPr>
              <a:t>Brix Queen Size</a:t>
            </a:r>
            <a:endParaRPr sz="2300" b="1">
              <a:solidFill>
                <a:schemeClr val="accent3"/>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7"/>
        <p:cNvGrpSpPr/>
        <p:nvPr/>
      </p:nvGrpSpPr>
      <p:grpSpPr>
        <a:xfrm>
          <a:off x="0" y="0"/>
          <a:ext cx="0" cy="0"/>
          <a:chOff x="0" y="0"/>
          <a:chExt cx="0" cy="0"/>
        </a:xfrm>
      </p:grpSpPr>
      <p:sp>
        <p:nvSpPr>
          <p:cNvPr id="288" name="Google Shape;288;p37"/>
          <p:cNvSpPr txBox="1">
            <a:spLocks noGrp="1"/>
          </p:cNvSpPr>
          <p:nvPr>
            <p:ph type="title"/>
          </p:nvPr>
        </p:nvSpPr>
        <p:spPr>
          <a:xfrm>
            <a:off x="838200" y="845088"/>
            <a:ext cx="10515600" cy="28527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000"/>
              <a:buFont typeface="Play"/>
              <a:buNone/>
            </a:pPr>
            <a:r>
              <a:rPr lang="en-US" b="1">
                <a:solidFill>
                  <a:srgbClr val="980000"/>
                </a:solidFill>
              </a:rPr>
              <a:t>Trip Cost: Lodging, Food, Ground Transport, Tours</a:t>
            </a:r>
            <a:endParaRPr b="1">
              <a:solidFill>
                <a:srgbClr val="980000"/>
              </a:solidFill>
            </a:endParaRPr>
          </a:p>
        </p:txBody>
      </p:sp>
      <p:sp>
        <p:nvSpPr>
          <p:cNvPr id="289" name="Google Shape;289;p37"/>
          <p:cNvSpPr txBox="1">
            <a:spLocks noGrp="1"/>
          </p:cNvSpPr>
          <p:nvPr>
            <p:ph type="body" idx="1"/>
          </p:nvPr>
        </p:nvSpPr>
        <p:spPr>
          <a:xfrm>
            <a:off x="950275" y="4895350"/>
            <a:ext cx="10515600" cy="1087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757575"/>
              </a:buClr>
              <a:buSzPts val="2400"/>
              <a:buNone/>
            </a:pPr>
            <a:r>
              <a:rPr lang="en-US" sz="3200" b="1">
                <a:solidFill>
                  <a:schemeClr val="dk1"/>
                </a:solidFill>
              </a:rPr>
              <a:t>Sis. Evette Lewis</a:t>
            </a:r>
            <a:endParaRPr sz="3200" b="1">
              <a:solidFill>
                <a:schemeClr val="dk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3"/>
        <p:cNvGrpSpPr/>
        <p:nvPr/>
      </p:nvGrpSpPr>
      <p:grpSpPr>
        <a:xfrm>
          <a:off x="0" y="0"/>
          <a:ext cx="0" cy="0"/>
          <a:chOff x="0" y="0"/>
          <a:chExt cx="0" cy="0"/>
        </a:xfrm>
      </p:grpSpPr>
      <p:sp>
        <p:nvSpPr>
          <p:cNvPr id="294" name="Google Shape;294;p38"/>
          <p:cNvSpPr txBox="1">
            <a:spLocks noGrp="1"/>
          </p:cNvSpPr>
          <p:nvPr>
            <p:ph type="title"/>
          </p:nvPr>
        </p:nvSpPr>
        <p:spPr>
          <a:xfrm>
            <a:off x="838200" y="69522"/>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sz="4800" b="1"/>
              <a:t>Trip Costs</a:t>
            </a:r>
            <a:endParaRPr sz="4800" b="1"/>
          </a:p>
        </p:txBody>
      </p:sp>
      <p:sp>
        <p:nvSpPr>
          <p:cNvPr id="295" name="Google Shape;295;p3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228600" lvl="0" indent="0" algn="l" rtl="0">
              <a:lnSpc>
                <a:spcPct val="90000"/>
              </a:lnSpc>
              <a:spcBef>
                <a:spcPts val="1000"/>
              </a:spcBef>
              <a:spcAft>
                <a:spcPts val="0"/>
              </a:spcAft>
              <a:buNone/>
            </a:pP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p:txBody>
      </p:sp>
      <p:graphicFrame>
        <p:nvGraphicFramePr>
          <p:cNvPr id="296" name="Google Shape;296;p38"/>
          <p:cNvGraphicFramePr/>
          <p:nvPr/>
        </p:nvGraphicFramePr>
        <p:xfrm>
          <a:off x="269725" y="1456121"/>
          <a:ext cx="3000000" cy="3000000"/>
        </p:xfrm>
        <a:graphic>
          <a:graphicData uri="http://schemas.openxmlformats.org/drawingml/2006/table">
            <a:tbl>
              <a:tblPr>
                <a:noFill/>
                <a:tableStyleId>{66CED691-E195-459A-B514-F9B7173EEB48}</a:tableStyleId>
              </a:tblPr>
              <a:tblGrid>
                <a:gridCol w="3133425">
                  <a:extLst>
                    <a:ext uri="{9D8B030D-6E8A-4147-A177-3AD203B41FA5}">
                      <a16:colId xmlns:a16="http://schemas.microsoft.com/office/drawing/2014/main" val="20000"/>
                    </a:ext>
                  </a:extLst>
                </a:gridCol>
                <a:gridCol w="4522725">
                  <a:extLst>
                    <a:ext uri="{9D8B030D-6E8A-4147-A177-3AD203B41FA5}">
                      <a16:colId xmlns:a16="http://schemas.microsoft.com/office/drawing/2014/main" val="20001"/>
                    </a:ext>
                  </a:extLst>
                </a:gridCol>
                <a:gridCol w="3828075">
                  <a:extLst>
                    <a:ext uri="{9D8B030D-6E8A-4147-A177-3AD203B41FA5}">
                      <a16:colId xmlns:a16="http://schemas.microsoft.com/office/drawing/2014/main" val="20002"/>
                    </a:ext>
                  </a:extLst>
                </a:gridCol>
              </a:tblGrid>
              <a:tr h="608225">
                <a:tc>
                  <a:txBody>
                    <a:bodyPr/>
                    <a:lstStyle/>
                    <a:p>
                      <a:pPr marL="0" lvl="0" indent="0" algn="l" rtl="0">
                        <a:spcBef>
                          <a:spcPts val="0"/>
                        </a:spcBef>
                        <a:spcAft>
                          <a:spcPts val="0"/>
                        </a:spcAft>
                        <a:buNone/>
                      </a:pPr>
                      <a:r>
                        <a:rPr lang="en-US" sz="1700" b="1"/>
                        <a:t>Description</a:t>
                      </a:r>
                      <a:endParaRPr sz="1700" b="1"/>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tc>
                  <a:txBody>
                    <a:bodyPr/>
                    <a:lstStyle/>
                    <a:p>
                      <a:pPr marL="0" lvl="0" indent="0" algn="l" rtl="0">
                        <a:spcBef>
                          <a:spcPts val="0"/>
                        </a:spcBef>
                        <a:spcAft>
                          <a:spcPts val="0"/>
                        </a:spcAft>
                        <a:buNone/>
                      </a:pPr>
                      <a:r>
                        <a:rPr lang="en-US" sz="1500" b="1"/>
                        <a:t>Single Traveler (no roommate)</a:t>
                      </a:r>
                      <a:endParaRPr sz="1500" b="1"/>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tc>
                  <a:txBody>
                    <a:bodyPr/>
                    <a:lstStyle/>
                    <a:p>
                      <a:pPr marL="0" lvl="0" indent="0" algn="l" rtl="0">
                        <a:spcBef>
                          <a:spcPts val="0"/>
                        </a:spcBef>
                        <a:spcAft>
                          <a:spcPts val="0"/>
                        </a:spcAft>
                        <a:buNone/>
                      </a:pPr>
                      <a:r>
                        <a:rPr lang="en-US" sz="1500" b="1"/>
                        <a:t>Double Occupancy (has 1(one) roommate)</a:t>
                      </a:r>
                      <a:endParaRPr sz="1500" b="1"/>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extLst>
                  <a:ext uri="{0D108BD9-81ED-4DB2-BD59-A6C34878D82A}">
                    <a16:rowId xmlns:a16="http://schemas.microsoft.com/office/drawing/2014/main" val="10000"/>
                  </a:ext>
                </a:extLst>
              </a:tr>
              <a:tr h="390975">
                <a:tc>
                  <a:txBody>
                    <a:bodyPr/>
                    <a:lstStyle/>
                    <a:p>
                      <a:pPr marL="0" lvl="0" indent="0" algn="l" rtl="0">
                        <a:spcBef>
                          <a:spcPts val="0"/>
                        </a:spcBef>
                        <a:spcAft>
                          <a:spcPts val="0"/>
                        </a:spcAft>
                        <a:buNone/>
                      </a:pPr>
                      <a:endParaRPr/>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tc>
                  <a:txBody>
                    <a:bodyPr/>
                    <a:lstStyle/>
                    <a:p>
                      <a:pPr marL="0" lvl="0" indent="0" algn="l" rtl="0">
                        <a:spcBef>
                          <a:spcPts val="0"/>
                        </a:spcBef>
                        <a:spcAft>
                          <a:spcPts val="0"/>
                        </a:spcAft>
                        <a:buNone/>
                      </a:pPr>
                      <a:r>
                        <a:rPr lang="en-US" sz="1500" b="1"/>
                        <a:t>$3200.00 per person (7 nights, 8 days)</a:t>
                      </a:r>
                      <a:endParaRPr sz="1500" b="1"/>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tc>
                  <a:txBody>
                    <a:bodyPr/>
                    <a:lstStyle/>
                    <a:p>
                      <a:pPr marL="0" lvl="0" indent="0" algn="l" rtl="0">
                        <a:spcBef>
                          <a:spcPts val="0"/>
                        </a:spcBef>
                        <a:spcAft>
                          <a:spcPts val="0"/>
                        </a:spcAft>
                        <a:buNone/>
                      </a:pPr>
                      <a:r>
                        <a:rPr lang="en-US" sz="1500" b="1"/>
                        <a:t>$2500.00 per person (7 nights, 8 days)</a:t>
                      </a:r>
                      <a:endParaRPr sz="1500" b="1"/>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extLst>
                  <a:ext uri="{0D108BD9-81ED-4DB2-BD59-A6C34878D82A}">
                    <a16:rowId xmlns:a16="http://schemas.microsoft.com/office/drawing/2014/main" val="10001"/>
                  </a:ext>
                </a:extLst>
              </a:tr>
              <a:tr h="349500">
                <a:tc rowSpan="2" gridSpan="3">
                  <a:txBody>
                    <a:bodyPr/>
                    <a:lstStyle/>
                    <a:p>
                      <a:pPr marL="0" lvl="0" indent="0" algn="l" rtl="0">
                        <a:spcBef>
                          <a:spcPts val="0"/>
                        </a:spcBef>
                        <a:spcAft>
                          <a:spcPts val="0"/>
                        </a:spcAft>
                        <a:buNone/>
                      </a:pPr>
                      <a:r>
                        <a:rPr lang="en-US" sz="1500" b="1"/>
                        <a:t>Includes: </a:t>
                      </a:r>
                      <a:endParaRPr sz="1500" b="1"/>
                    </a:p>
                    <a:p>
                      <a:pPr marL="457200" lvl="0" indent="-323850" algn="l" rtl="0">
                        <a:spcBef>
                          <a:spcPts val="0"/>
                        </a:spcBef>
                        <a:spcAft>
                          <a:spcPts val="0"/>
                        </a:spcAft>
                        <a:buSzPts val="1500"/>
                        <a:buChar char="●"/>
                      </a:pPr>
                      <a:r>
                        <a:rPr lang="en-US" sz="1500" b="1"/>
                        <a:t>Ground transportation (Airport pickup 8/9 in Trinidad with the rest of the team, Airport dropoff 8/16 with the rest of the team), Daily bus transport 10-15th with the team. </a:t>
                      </a:r>
                      <a:endParaRPr sz="1500" b="1"/>
                    </a:p>
                    <a:p>
                      <a:pPr marL="457200" lvl="0" indent="-323850" algn="l" rtl="0">
                        <a:spcBef>
                          <a:spcPts val="0"/>
                        </a:spcBef>
                        <a:spcAft>
                          <a:spcPts val="0"/>
                        </a:spcAft>
                        <a:buSzPts val="1500"/>
                        <a:buChar char="●"/>
                      </a:pPr>
                      <a:r>
                        <a:rPr lang="en-US" sz="1500" b="1"/>
                        <a:t>Lodging 8/9 check in - 8/16 check out at Brix Hotel</a:t>
                      </a:r>
                      <a:endParaRPr sz="1500" b="1"/>
                    </a:p>
                    <a:p>
                      <a:pPr marL="457200" lvl="0" indent="-323850" algn="l" rtl="0">
                        <a:spcBef>
                          <a:spcPts val="0"/>
                        </a:spcBef>
                        <a:spcAft>
                          <a:spcPts val="0"/>
                        </a:spcAft>
                        <a:buSzPts val="1500"/>
                        <a:buChar char="●"/>
                      </a:pPr>
                      <a:r>
                        <a:rPr lang="en-US" sz="1500" b="1"/>
                        <a:t>Daily meals (breakfast, Lunch and dinner - beginning with dinner on 8/9 and ending with breakfast on 8/16). Airport meals NOT included.</a:t>
                      </a:r>
                      <a:endParaRPr sz="1500" b="1"/>
                    </a:p>
                    <a:p>
                      <a:pPr marL="457200" lvl="0" indent="-323850" algn="l" rtl="0">
                        <a:spcBef>
                          <a:spcPts val="0"/>
                        </a:spcBef>
                        <a:spcAft>
                          <a:spcPts val="0"/>
                        </a:spcAft>
                        <a:buSzPts val="1500"/>
                        <a:buChar char="●"/>
                      </a:pPr>
                      <a:r>
                        <a:rPr lang="en-US" sz="1500" b="1"/>
                        <a:t>Daily Tips for Drivers, restaurant staff. You may still tip extra if you wish to. Does NOT include hotel room tips. Please tip hotel room staff daily.</a:t>
                      </a:r>
                      <a:endParaRPr sz="1500" b="1"/>
                    </a:p>
                    <a:p>
                      <a:pPr marL="457200" lvl="0" indent="-323850" algn="l" rtl="0">
                        <a:spcBef>
                          <a:spcPts val="0"/>
                        </a:spcBef>
                        <a:spcAft>
                          <a:spcPts val="0"/>
                        </a:spcAft>
                        <a:buSzPts val="1500"/>
                        <a:buChar char="●"/>
                      </a:pPr>
                      <a:r>
                        <a:rPr lang="en-US" sz="1500" b="1"/>
                        <a:t>Tour on 8/10 - half day brief city tour</a:t>
                      </a:r>
                      <a:endParaRPr sz="1500" b="1"/>
                    </a:p>
                    <a:p>
                      <a:pPr marL="457200" lvl="0" indent="-323850" algn="l" rtl="0">
                        <a:spcBef>
                          <a:spcPts val="0"/>
                        </a:spcBef>
                        <a:spcAft>
                          <a:spcPts val="0"/>
                        </a:spcAft>
                        <a:buSzPts val="1500"/>
                        <a:buChar char="●"/>
                      </a:pPr>
                      <a:r>
                        <a:rPr lang="en-US" sz="1500" b="1"/>
                        <a:t>Tour on 8/15 - full day city and beach tour</a:t>
                      </a:r>
                      <a:endParaRPr sz="1500" b="1"/>
                    </a:p>
                    <a:p>
                      <a:pPr marL="0" lvl="0" indent="0" algn="l" rtl="0">
                        <a:spcBef>
                          <a:spcPts val="0"/>
                        </a:spcBef>
                        <a:spcAft>
                          <a:spcPts val="0"/>
                        </a:spcAft>
                        <a:buNone/>
                      </a:pPr>
                      <a:endParaRPr sz="1500" b="1"/>
                    </a:p>
                    <a:p>
                      <a:pPr marL="0" lvl="0" indent="0" algn="l" rtl="0">
                        <a:spcBef>
                          <a:spcPts val="0"/>
                        </a:spcBef>
                        <a:spcAft>
                          <a:spcPts val="0"/>
                        </a:spcAft>
                        <a:buNone/>
                      </a:pPr>
                      <a:r>
                        <a:rPr lang="en-US" sz="1500" b="1"/>
                        <a:t>Does </a:t>
                      </a:r>
                      <a:r>
                        <a:rPr lang="en-US" sz="1500" b="1" u="sng"/>
                        <a:t>NOT</a:t>
                      </a:r>
                      <a:r>
                        <a:rPr lang="en-US" sz="1500" b="1"/>
                        <a:t> include:</a:t>
                      </a:r>
                      <a:endParaRPr sz="1500" b="1"/>
                    </a:p>
                    <a:p>
                      <a:pPr marL="457200" lvl="0" indent="-323850" algn="l" rtl="0">
                        <a:spcBef>
                          <a:spcPts val="0"/>
                        </a:spcBef>
                        <a:spcAft>
                          <a:spcPts val="0"/>
                        </a:spcAft>
                        <a:buSzPts val="1500"/>
                        <a:buChar char="●"/>
                      </a:pPr>
                      <a:r>
                        <a:rPr lang="en-US" sz="1500" b="1"/>
                        <a:t>Airfare to and from Trinidad from the U.S. or other country. </a:t>
                      </a:r>
                      <a:endParaRPr sz="1500" b="1"/>
                    </a:p>
                    <a:p>
                      <a:pPr marL="457200" lvl="0" indent="-323850" algn="l" rtl="0">
                        <a:spcBef>
                          <a:spcPts val="0"/>
                        </a:spcBef>
                        <a:spcAft>
                          <a:spcPts val="0"/>
                        </a:spcAft>
                        <a:buSzPts val="1500"/>
                        <a:buChar char="●"/>
                      </a:pPr>
                      <a:r>
                        <a:rPr lang="en-US" sz="1500" b="1"/>
                        <a:t>Stay in Trinidad prior to 8/9 (evening) or after 8/16 (morning)</a:t>
                      </a:r>
                      <a:endParaRPr sz="1500" b="1"/>
                    </a:p>
                    <a:p>
                      <a:pPr marL="457200" lvl="0" indent="-323850" algn="l" rtl="0">
                        <a:spcBef>
                          <a:spcPts val="0"/>
                        </a:spcBef>
                        <a:spcAft>
                          <a:spcPts val="0"/>
                        </a:spcAft>
                        <a:buSzPts val="1500"/>
                        <a:buChar char="●"/>
                      </a:pPr>
                      <a:r>
                        <a:rPr lang="en-US" sz="1500" b="1"/>
                        <a:t>Visa costs if non-US citizen (U.S. citizens do not require a visa to Trinidad)</a:t>
                      </a:r>
                      <a:endParaRPr sz="1500" b="1"/>
                    </a:p>
                    <a:p>
                      <a:pPr marL="457200" lvl="0" indent="-323850" algn="l" rtl="0">
                        <a:spcBef>
                          <a:spcPts val="0"/>
                        </a:spcBef>
                        <a:spcAft>
                          <a:spcPts val="0"/>
                        </a:spcAft>
                        <a:buSzPts val="1500"/>
                        <a:buChar char="●"/>
                      </a:pPr>
                      <a:r>
                        <a:rPr lang="en-US" sz="1500" b="1"/>
                        <a:t>Vaccine costs</a:t>
                      </a:r>
                      <a:endParaRPr sz="1500" b="1"/>
                    </a:p>
                    <a:p>
                      <a:pPr marL="0" lvl="0" indent="0" algn="l" rtl="0">
                        <a:spcBef>
                          <a:spcPts val="0"/>
                        </a:spcBef>
                        <a:spcAft>
                          <a:spcPts val="0"/>
                        </a:spcAft>
                        <a:buNone/>
                      </a:pPr>
                      <a:endParaRPr sz="1500" b="1"/>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tc rowSpan="2" hMerge="1">
                  <a:txBody>
                    <a:bodyPr/>
                    <a:lstStyle/>
                    <a:p>
                      <a:endParaRPr lang="en-US"/>
                    </a:p>
                  </a:txBody>
                  <a:tcPr/>
                </a:tc>
                <a:tc rowSpan="2" hMerge="1">
                  <a:txBody>
                    <a:bodyPr/>
                    <a:lstStyle/>
                    <a:p>
                      <a:endParaRPr lang="en-US"/>
                    </a:p>
                  </a:txBody>
                  <a:tcPr/>
                </a:tc>
                <a:extLst>
                  <a:ext uri="{0D108BD9-81ED-4DB2-BD59-A6C34878D82A}">
                    <a16:rowId xmlns:a16="http://schemas.microsoft.com/office/drawing/2014/main" val="10002"/>
                  </a:ext>
                </a:extLst>
              </a:tr>
              <a:tr h="3734400">
                <a:tc gridSpan="3"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0"/>
        <p:cNvGrpSpPr/>
        <p:nvPr/>
      </p:nvGrpSpPr>
      <p:grpSpPr>
        <a:xfrm>
          <a:off x="0" y="0"/>
          <a:ext cx="0" cy="0"/>
          <a:chOff x="0" y="0"/>
          <a:chExt cx="0" cy="0"/>
        </a:xfrm>
      </p:grpSpPr>
      <p:sp>
        <p:nvSpPr>
          <p:cNvPr id="301" name="Google Shape;301;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sz="4800" b="1"/>
              <a:t>Payments</a:t>
            </a:r>
            <a:endParaRPr sz="4800" b="1"/>
          </a:p>
        </p:txBody>
      </p:sp>
      <p:sp>
        <p:nvSpPr>
          <p:cNvPr id="302" name="Google Shape;302;p3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0" algn="l" rtl="0">
              <a:lnSpc>
                <a:spcPct val="90000"/>
              </a:lnSpc>
              <a:spcBef>
                <a:spcPts val="1000"/>
              </a:spcBef>
              <a:spcAft>
                <a:spcPts val="0"/>
              </a:spcAft>
              <a:buNone/>
            </a:pP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p:txBody>
      </p:sp>
      <p:graphicFrame>
        <p:nvGraphicFramePr>
          <p:cNvPr id="303" name="Google Shape;303;p39"/>
          <p:cNvGraphicFramePr/>
          <p:nvPr/>
        </p:nvGraphicFramePr>
        <p:xfrm>
          <a:off x="358375" y="1761163"/>
          <a:ext cx="3000000" cy="3000000"/>
        </p:xfrm>
        <a:graphic>
          <a:graphicData uri="http://schemas.openxmlformats.org/drawingml/2006/table">
            <a:tbl>
              <a:tblPr>
                <a:noFill/>
                <a:tableStyleId>{66CED691-E195-459A-B514-F9B7173EEB48}</a:tableStyleId>
              </a:tblPr>
              <a:tblGrid>
                <a:gridCol w="3793600">
                  <a:extLst>
                    <a:ext uri="{9D8B030D-6E8A-4147-A177-3AD203B41FA5}">
                      <a16:colId xmlns:a16="http://schemas.microsoft.com/office/drawing/2014/main" val="20000"/>
                    </a:ext>
                  </a:extLst>
                </a:gridCol>
                <a:gridCol w="3793600">
                  <a:extLst>
                    <a:ext uri="{9D8B030D-6E8A-4147-A177-3AD203B41FA5}">
                      <a16:colId xmlns:a16="http://schemas.microsoft.com/office/drawing/2014/main" val="20001"/>
                    </a:ext>
                  </a:extLst>
                </a:gridCol>
                <a:gridCol w="3793600">
                  <a:extLst>
                    <a:ext uri="{9D8B030D-6E8A-4147-A177-3AD203B41FA5}">
                      <a16:colId xmlns:a16="http://schemas.microsoft.com/office/drawing/2014/main" val="20002"/>
                    </a:ext>
                  </a:extLst>
                </a:gridCol>
              </a:tblGrid>
              <a:tr h="381000">
                <a:tc>
                  <a:txBody>
                    <a:bodyPr/>
                    <a:lstStyle/>
                    <a:p>
                      <a:pPr marL="0" lvl="0" indent="0" algn="l" rtl="0">
                        <a:spcBef>
                          <a:spcPts val="0"/>
                        </a:spcBef>
                        <a:spcAft>
                          <a:spcPts val="0"/>
                        </a:spcAft>
                        <a:buNone/>
                      </a:pPr>
                      <a:r>
                        <a:rPr lang="en-US" sz="1500" b="1"/>
                        <a:t>Description</a:t>
                      </a:r>
                      <a:endParaRPr sz="1500" b="1"/>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tc>
                  <a:txBody>
                    <a:bodyPr/>
                    <a:lstStyle/>
                    <a:p>
                      <a:pPr marL="0" lvl="0" indent="0" algn="l" rtl="0">
                        <a:spcBef>
                          <a:spcPts val="0"/>
                        </a:spcBef>
                        <a:spcAft>
                          <a:spcPts val="0"/>
                        </a:spcAft>
                        <a:buNone/>
                      </a:pPr>
                      <a:r>
                        <a:rPr lang="en-US" sz="1500" b="1"/>
                        <a:t>Single Occupancy</a:t>
                      </a:r>
                      <a:endParaRPr sz="1500" b="1"/>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tc>
                  <a:txBody>
                    <a:bodyPr/>
                    <a:lstStyle/>
                    <a:p>
                      <a:pPr marL="0" lvl="0" indent="0" algn="l" rtl="0">
                        <a:spcBef>
                          <a:spcPts val="0"/>
                        </a:spcBef>
                        <a:spcAft>
                          <a:spcPts val="0"/>
                        </a:spcAft>
                        <a:buNone/>
                      </a:pPr>
                      <a:r>
                        <a:rPr lang="en-US" sz="1500" b="1"/>
                        <a:t>Double Occupancy</a:t>
                      </a:r>
                      <a:endParaRPr sz="1500" b="1"/>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sz="1500"/>
                        <a:t>Deposit (</a:t>
                      </a:r>
                      <a:r>
                        <a:rPr lang="en-US" sz="1500" b="1"/>
                        <a:t>non-refundable after</a:t>
                      </a:r>
                      <a:r>
                        <a:rPr lang="en-US" sz="1500"/>
                        <a:t> January 15, 2027)</a:t>
                      </a:r>
                      <a:endParaRPr sz="1500"/>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tc>
                  <a:txBody>
                    <a:bodyPr/>
                    <a:lstStyle/>
                    <a:p>
                      <a:pPr marL="0" lvl="0" indent="0" algn="l" rtl="0">
                        <a:spcBef>
                          <a:spcPts val="0"/>
                        </a:spcBef>
                        <a:spcAft>
                          <a:spcPts val="0"/>
                        </a:spcAft>
                        <a:buNone/>
                      </a:pPr>
                      <a:r>
                        <a:rPr lang="en-US" sz="1500"/>
                        <a:t>$500</a:t>
                      </a:r>
                      <a:endParaRPr sz="1500"/>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tc>
                  <a:txBody>
                    <a:bodyPr/>
                    <a:lstStyle/>
                    <a:p>
                      <a:pPr marL="0" lvl="0" indent="0" algn="l" rtl="0">
                        <a:spcBef>
                          <a:spcPts val="0"/>
                        </a:spcBef>
                        <a:spcAft>
                          <a:spcPts val="0"/>
                        </a:spcAft>
                        <a:buNone/>
                      </a:pPr>
                      <a:r>
                        <a:rPr lang="en-US" sz="1500"/>
                        <a:t>$500</a:t>
                      </a:r>
                      <a:endParaRPr sz="1500"/>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US" sz="1500"/>
                        <a:t>Quarterly payments # 1:</a:t>
                      </a:r>
                      <a:endParaRPr sz="1500"/>
                    </a:p>
                    <a:p>
                      <a:pPr marL="0" lvl="0" indent="0" algn="l" rtl="0">
                        <a:spcBef>
                          <a:spcPts val="0"/>
                        </a:spcBef>
                        <a:spcAft>
                          <a:spcPts val="0"/>
                        </a:spcAft>
                        <a:buNone/>
                      </a:pPr>
                      <a:r>
                        <a:rPr lang="en-US" sz="1500"/>
                        <a:t> deadline November 15, 2026 (</a:t>
                      </a:r>
                      <a:r>
                        <a:rPr lang="en-US" sz="1500" b="1"/>
                        <a:t>non-refundable after</a:t>
                      </a:r>
                      <a:r>
                        <a:rPr lang="en-US" sz="1500"/>
                        <a:t> January 15, 2027)</a:t>
                      </a:r>
                      <a:endParaRPr sz="1500"/>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tc>
                  <a:txBody>
                    <a:bodyPr/>
                    <a:lstStyle/>
                    <a:p>
                      <a:pPr marL="0" lvl="0" indent="0" algn="l" rtl="0">
                        <a:spcBef>
                          <a:spcPts val="0"/>
                        </a:spcBef>
                        <a:spcAft>
                          <a:spcPts val="0"/>
                        </a:spcAft>
                        <a:buNone/>
                      </a:pPr>
                      <a:r>
                        <a:rPr lang="en-US" sz="1500"/>
                        <a:t>$675</a:t>
                      </a:r>
                      <a:endParaRPr sz="1500"/>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tc>
                  <a:txBody>
                    <a:bodyPr/>
                    <a:lstStyle/>
                    <a:p>
                      <a:pPr marL="0" lvl="0" indent="0" algn="l" rtl="0">
                        <a:spcBef>
                          <a:spcPts val="0"/>
                        </a:spcBef>
                        <a:spcAft>
                          <a:spcPts val="0"/>
                        </a:spcAft>
                        <a:buNone/>
                      </a:pPr>
                      <a:r>
                        <a:rPr lang="en-US" sz="1500"/>
                        <a:t>$500</a:t>
                      </a:r>
                      <a:endParaRPr sz="1500"/>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US" sz="1500"/>
                        <a:t>Quarterly payment # 2: </a:t>
                      </a:r>
                      <a:endParaRPr sz="1500"/>
                    </a:p>
                    <a:p>
                      <a:pPr marL="0" lvl="0" indent="0" algn="l" rtl="0">
                        <a:spcBef>
                          <a:spcPts val="0"/>
                        </a:spcBef>
                        <a:spcAft>
                          <a:spcPts val="0"/>
                        </a:spcAft>
                        <a:buNone/>
                      </a:pPr>
                      <a:r>
                        <a:rPr lang="en-US" sz="1500"/>
                        <a:t>deadline February 15, 2027 (NON-Refundable)</a:t>
                      </a:r>
                      <a:endParaRPr sz="1500"/>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tc>
                  <a:txBody>
                    <a:bodyPr/>
                    <a:lstStyle/>
                    <a:p>
                      <a:pPr marL="0" lvl="0" indent="0" algn="l" rtl="0">
                        <a:spcBef>
                          <a:spcPts val="0"/>
                        </a:spcBef>
                        <a:spcAft>
                          <a:spcPts val="0"/>
                        </a:spcAft>
                        <a:buNone/>
                      </a:pPr>
                      <a:r>
                        <a:rPr lang="en-US" sz="1500"/>
                        <a:t>$675</a:t>
                      </a:r>
                      <a:endParaRPr sz="1500"/>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tc>
                  <a:txBody>
                    <a:bodyPr/>
                    <a:lstStyle/>
                    <a:p>
                      <a:pPr marL="0" lvl="0" indent="0" algn="l" rtl="0">
                        <a:spcBef>
                          <a:spcPts val="0"/>
                        </a:spcBef>
                        <a:spcAft>
                          <a:spcPts val="0"/>
                        </a:spcAft>
                        <a:buNone/>
                      </a:pPr>
                      <a:r>
                        <a:rPr lang="en-US" sz="1500"/>
                        <a:t>$500</a:t>
                      </a:r>
                      <a:endParaRPr sz="1500"/>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US" sz="1500"/>
                        <a:t>Quarterly payment # 3: </a:t>
                      </a:r>
                      <a:endParaRPr sz="1500"/>
                    </a:p>
                    <a:p>
                      <a:pPr marL="0" lvl="0" indent="0" algn="l" rtl="0">
                        <a:spcBef>
                          <a:spcPts val="0"/>
                        </a:spcBef>
                        <a:spcAft>
                          <a:spcPts val="0"/>
                        </a:spcAft>
                        <a:buNone/>
                      </a:pPr>
                      <a:r>
                        <a:rPr lang="en-US" sz="1500"/>
                        <a:t>deadline May 15, 2027 (NON-refundable)</a:t>
                      </a:r>
                      <a:endParaRPr sz="1500"/>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tc>
                  <a:txBody>
                    <a:bodyPr/>
                    <a:lstStyle/>
                    <a:p>
                      <a:pPr marL="0" lvl="0" indent="0" algn="l" rtl="0">
                        <a:spcBef>
                          <a:spcPts val="0"/>
                        </a:spcBef>
                        <a:spcAft>
                          <a:spcPts val="0"/>
                        </a:spcAft>
                        <a:buNone/>
                      </a:pPr>
                      <a:r>
                        <a:rPr lang="en-US" sz="1500"/>
                        <a:t>$675</a:t>
                      </a:r>
                      <a:endParaRPr sz="1500"/>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tc>
                  <a:txBody>
                    <a:bodyPr/>
                    <a:lstStyle/>
                    <a:p>
                      <a:pPr marL="0" lvl="0" indent="0" algn="l" rtl="0">
                        <a:spcBef>
                          <a:spcPts val="0"/>
                        </a:spcBef>
                        <a:spcAft>
                          <a:spcPts val="0"/>
                        </a:spcAft>
                        <a:buNone/>
                      </a:pPr>
                      <a:r>
                        <a:rPr lang="en-US" sz="1500"/>
                        <a:t>$500</a:t>
                      </a:r>
                      <a:endParaRPr sz="1500"/>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en-US" sz="1500"/>
                        <a:t>Final payment # 4: </a:t>
                      </a:r>
                      <a:endParaRPr sz="1500"/>
                    </a:p>
                    <a:p>
                      <a:pPr marL="0" lvl="0" indent="0" algn="l" rtl="0">
                        <a:spcBef>
                          <a:spcPts val="0"/>
                        </a:spcBef>
                        <a:spcAft>
                          <a:spcPts val="0"/>
                        </a:spcAft>
                        <a:buNone/>
                      </a:pPr>
                      <a:r>
                        <a:rPr lang="en-US" sz="1500"/>
                        <a:t>deadline July 15, 2027 (NON-refundable)</a:t>
                      </a:r>
                      <a:endParaRPr sz="1500"/>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tc>
                  <a:txBody>
                    <a:bodyPr/>
                    <a:lstStyle/>
                    <a:p>
                      <a:pPr marL="0" lvl="0" indent="0" algn="l" rtl="0">
                        <a:spcBef>
                          <a:spcPts val="0"/>
                        </a:spcBef>
                        <a:spcAft>
                          <a:spcPts val="0"/>
                        </a:spcAft>
                        <a:buNone/>
                      </a:pPr>
                      <a:r>
                        <a:rPr lang="en-US" sz="1500"/>
                        <a:t>$675</a:t>
                      </a:r>
                      <a:endParaRPr sz="1500"/>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tc>
                  <a:txBody>
                    <a:bodyPr/>
                    <a:lstStyle/>
                    <a:p>
                      <a:pPr marL="0" lvl="0" indent="0" algn="l" rtl="0">
                        <a:spcBef>
                          <a:spcPts val="0"/>
                        </a:spcBef>
                        <a:spcAft>
                          <a:spcPts val="0"/>
                        </a:spcAft>
                        <a:buNone/>
                      </a:pPr>
                      <a:r>
                        <a:rPr lang="en-US" sz="1500"/>
                        <a:t>$500</a:t>
                      </a:r>
                      <a:endParaRPr sz="1500"/>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extLst>
                  <a:ext uri="{0D108BD9-81ED-4DB2-BD59-A6C34878D82A}">
                    <a16:rowId xmlns:a16="http://schemas.microsoft.com/office/drawing/2014/main" val="10005"/>
                  </a:ext>
                </a:extLst>
              </a:tr>
              <a:tr h="381000">
                <a:tc>
                  <a:txBody>
                    <a:bodyPr/>
                    <a:lstStyle/>
                    <a:p>
                      <a:pPr marL="0" lvl="0" indent="0" algn="l" rtl="0">
                        <a:spcBef>
                          <a:spcPts val="0"/>
                        </a:spcBef>
                        <a:spcAft>
                          <a:spcPts val="0"/>
                        </a:spcAft>
                        <a:buNone/>
                      </a:pPr>
                      <a:r>
                        <a:rPr lang="en-US" sz="1900" b="1"/>
                        <a:t>Total</a:t>
                      </a:r>
                      <a:endParaRPr sz="1900" b="1"/>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tc>
                  <a:txBody>
                    <a:bodyPr/>
                    <a:lstStyle/>
                    <a:p>
                      <a:pPr marL="0" lvl="0" indent="0" algn="l" rtl="0">
                        <a:spcBef>
                          <a:spcPts val="0"/>
                        </a:spcBef>
                        <a:spcAft>
                          <a:spcPts val="0"/>
                        </a:spcAft>
                        <a:buNone/>
                      </a:pPr>
                      <a:r>
                        <a:rPr lang="en-US" sz="1500" b="1"/>
                        <a:t>$3200</a:t>
                      </a:r>
                      <a:endParaRPr sz="1500" b="1"/>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tc>
                  <a:txBody>
                    <a:bodyPr/>
                    <a:lstStyle/>
                    <a:p>
                      <a:pPr marL="0" lvl="0" indent="0" algn="l" rtl="0">
                        <a:spcBef>
                          <a:spcPts val="0"/>
                        </a:spcBef>
                        <a:spcAft>
                          <a:spcPts val="0"/>
                        </a:spcAft>
                        <a:buNone/>
                      </a:pPr>
                      <a:r>
                        <a:rPr lang="en-US" sz="1500" b="1"/>
                        <a:t>$2500</a:t>
                      </a:r>
                      <a:endParaRPr sz="1500" b="1"/>
                    </a:p>
                  </a:txBody>
                  <a:tcPr marL="91425" marR="91425" marT="91425" marB="91425">
                    <a:lnL w="9525" cap="flat" cmpd="sng">
                      <a:solidFill>
                        <a:srgbClr val="980000"/>
                      </a:solidFill>
                      <a:prstDash val="solid"/>
                      <a:round/>
                      <a:headEnd type="none" w="sm" len="sm"/>
                      <a:tailEnd type="none" w="sm" len="sm"/>
                    </a:lnL>
                    <a:lnR w="9525" cap="flat" cmpd="sng">
                      <a:solidFill>
                        <a:srgbClr val="980000"/>
                      </a:solidFill>
                      <a:prstDash val="solid"/>
                      <a:round/>
                      <a:headEnd type="none" w="sm" len="sm"/>
                      <a:tailEnd type="none" w="sm" len="sm"/>
                    </a:lnR>
                    <a:lnT w="9525" cap="flat" cmpd="sng">
                      <a:solidFill>
                        <a:srgbClr val="980000"/>
                      </a:solidFill>
                      <a:prstDash val="solid"/>
                      <a:round/>
                      <a:headEnd type="none" w="sm" len="sm"/>
                      <a:tailEnd type="none" w="sm" len="sm"/>
                    </a:lnT>
                    <a:lnB w="9525" cap="flat" cmpd="sng">
                      <a:solidFill>
                        <a:srgbClr val="980000"/>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7"/>
        <p:cNvGrpSpPr/>
        <p:nvPr/>
      </p:nvGrpSpPr>
      <p:grpSpPr>
        <a:xfrm>
          <a:off x="0" y="0"/>
          <a:ext cx="0" cy="0"/>
          <a:chOff x="0" y="0"/>
          <a:chExt cx="0" cy="0"/>
        </a:xfrm>
      </p:grpSpPr>
      <p:sp>
        <p:nvSpPr>
          <p:cNvPr id="308" name="Google Shape;308;p40"/>
          <p:cNvSpPr txBox="1">
            <a:spLocks noGrp="1"/>
          </p:cNvSpPr>
          <p:nvPr>
            <p:ph type="title"/>
          </p:nvPr>
        </p:nvSpPr>
        <p:spPr>
          <a:xfrm>
            <a:off x="838200" y="5147118"/>
            <a:ext cx="10515600" cy="12333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r>
              <a:rPr lang="en-US" sz="7700" b="1"/>
              <a:t>Q and A</a:t>
            </a:r>
            <a:endParaRPr sz="7700" b="1"/>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2"/>
        <p:cNvGrpSpPr/>
        <p:nvPr/>
      </p:nvGrpSpPr>
      <p:grpSpPr>
        <a:xfrm>
          <a:off x="0" y="0"/>
          <a:ext cx="0" cy="0"/>
          <a:chOff x="0" y="0"/>
          <a:chExt cx="0" cy="0"/>
        </a:xfrm>
      </p:grpSpPr>
      <p:sp>
        <p:nvSpPr>
          <p:cNvPr id="313" name="Google Shape;313;p41"/>
          <p:cNvSpPr txBox="1">
            <a:spLocks noGrp="1"/>
          </p:cNvSpPr>
          <p:nvPr>
            <p:ph type="title"/>
          </p:nvPr>
        </p:nvSpPr>
        <p:spPr>
          <a:xfrm>
            <a:off x="831850" y="1709748"/>
            <a:ext cx="10515600" cy="7917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Play"/>
              <a:buNone/>
            </a:pPr>
            <a:r>
              <a:rPr lang="en-US" b="1"/>
              <a:t>Next Steps – Trip Registration</a:t>
            </a:r>
            <a:endParaRPr b="1"/>
          </a:p>
        </p:txBody>
      </p:sp>
      <p:sp>
        <p:nvSpPr>
          <p:cNvPr id="314" name="Google Shape;314;p41"/>
          <p:cNvSpPr txBox="1"/>
          <p:nvPr/>
        </p:nvSpPr>
        <p:spPr>
          <a:xfrm>
            <a:off x="1079200" y="2825203"/>
            <a:ext cx="10020900" cy="791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4200" b="1">
                <a:solidFill>
                  <a:srgbClr val="980000"/>
                </a:solidFill>
              </a:rPr>
              <a:t>Visit the Global Missions Website:</a:t>
            </a:r>
            <a:endParaRPr sz="4200" b="1">
              <a:solidFill>
                <a:srgbClr val="980000"/>
              </a:solidFill>
            </a:endParaRPr>
          </a:p>
        </p:txBody>
      </p:sp>
      <p:sp>
        <p:nvSpPr>
          <p:cNvPr id="315" name="Google Shape;315;p41"/>
          <p:cNvSpPr txBox="1">
            <a:spLocks noGrp="1"/>
          </p:cNvSpPr>
          <p:nvPr>
            <p:ph type="body" idx="1"/>
          </p:nvPr>
        </p:nvSpPr>
        <p:spPr>
          <a:xfrm>
            <a:off x="838200" y="3336074"/>
            <a:ext cx="10515600" cy="929700"/>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90000"/>
              </a:lnSpc>
              <a:spcBef>
                <a:spcPts val="0"/>
              </a:spcBef>
              <a:spcAft>
                <a:spcPts val="0"/>
              </a:spcAft>
              <a:buClr>
                <a:srgbClr val="757575"/>
              </a:buClr>
              <a:buSzPct val="100000"/>
              <a:buNone/>
            </a:pPr>
            <a:endParaRPr>
              <a:solidFill>
                <a:srgbClr val="000000"/>
              </a:solidFill>
            </a:endParaRPr>
          </a:p>
          <a:p>
            <a:pPr marL="0" lvl="0" indent="0" algn="l" rtl="0">
              <a:lnSpc>
                <a:spcPct val="90000"/>
              </a:lnSpc>
              <a:spcBef>
                <a:spcPts val="0"/>
              </a:spcBef>
              <a:spcAft>
                <a:spcPts val="0"/>
              </a:spcAft>
              <a:buClr>
                <a:srgbClr val="757575"/>
              </a:buClr>
              <a:buSzPct val="100000"/>
              <a:buNone/>
            </a:pPr>
            <a:endParaRPr>
              <a:solidFill>
                <a:srgbClr val="000000"/>
              </a:solidFill>
            </a:endParaRPr>
          </a:p>
          <a:p>
            <a:pPr marL="0" lvl="0" indent="0" algn="ctr" rtl="0">
              <a:lnSpc>
                <a:spcPct val="90000"/>
              </a:lnSpc>
              <a:spcBef>
                <a:spcPts val="0"/>
              </a:spcBef>
              <a:spcAft>
                <a:spcPts val="0"/>
              </a:spcAft>
              <a:buClr>
                <a:srgbClr val="757575"/>
              </a:buClr>
              <a:buSzPct val="72372"/>
              <a:buNone/>
            </a:pPr>
            <a:r>
              <a:rPr lang="en-US" sz="3316">
                <a:solidFill>
                  <a:srgbClr val="000000"/>
                </a:solidFill>
              </a:rPr>
              <a:t>www.globalmissionszion.org</a:t>
            </a:r>
            <a:endParaRPr sz="3316">
              <a:solidFill>
                <a:srgbClr val="000000"/>
              </a:solidFill>
            </a:endParaRPr>
          </a:p>
        </p:txBody>
      </p:sp>
      <p:sp>
        <p:nvSpPr>
          <p:cNvPr id="316" name="Google Shape;316;p41"/>
          <p:cNvSpPr txBox="1">
            <a:spLocks noGrp="1"/>
          </p:cNvSpPr>
          <p:nvPr>
            <p:ph type="body" idx="1"/>
          </p:nvPr>
        </p:nvSpPr>
        <p:spPr>
          <a:xfrm>
            <a:off x="831850" y="5195848"/>
            <a:ext cx="10515600" cy="929700"/>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90000"/>
              </a:lnSpc>
              <a:spcBef>
                <a:spcPts val="0"/>
              </a:spcBef>
              <a:spcAft>
                <a:spcPts val="0"/>
              </a:spcAft>
              <a:buClr>
                <a:srgbClr val="757575"/>
              </a:buClr>
              <a:buSzPct val="100000"/>
              <a:buNone/>
            </a:pPr>
            <a:endParaRPr>
              <a:solidFill>
                <a:srgbClr val="000000"/>
              </a:solidFill>
            </a:endParaRPr>
          </a:p>
          <a:p>
            <a:pPr marL="0" lvl="0" indent="0" algn="l" rtl="0">
              <a:lnSpc>
                <a:spcPct val="90000"/>
              </a:lnSpc>
              <a:spcBef>
                <a:spcPts val="0"/>
              </a:spcBef>
              <a:spcAft>
                <a:spcPts val="0"/>
              </a:spcAft>
              <a:buClr>
                <a:srgbClr val="757575"/>
              </a:buClr>
              <a:buSzPct val="100000"/>
              <a:buNone/>
            </a:pPr>
            <a:endParaRPr>
              <a:solidFill>
                <a:srgbClr val="000000"/>
              </a:solidFill>
            </a:endParaRPr>
          </a:p>
          <a:p>
            <a:pPr marL="0" lvl="0" indent="0" algn="l" rtl="0">
              <a:lnSpc>
                <a:spcPct val="90000"/>
              </a:lnSpc>
              <a:spcBef>
                <a:spcPts val="0"/>
              </a:spcBef>
              <a:spcAft>
                <a:spcPts val="0"/>
              </a:spcAft>
              <a:buClr>
                <a:srgbClr val="757575"/>
              </a:buClr>
              <a:buSzPct val="72372"/>
              <a:buNone/>
            </a:pPr>
            <a:r>
              <a:rPr lang="en-US" sz="3316">
                <a:solidFill>
                  <a:srgbClr val="000000"/>
                </a:solidFill>
              </a:rPr>
              <a:t>https://www.globalmissionszion.org/mission-medical-registration</a:t>
            </a:r>
            <a:endParaRPr sz="3316">
              <a:solidFill>
                <a:srgbClr val="000000"/>
              </a:solidFill>
            </a:endParaRPr>
          </a:p>
        </p:txBody>
      </p:sp>
      <p:sp>
        <p:nvSpPr>
          <p:cNvPr id="317" name="Google Shape;317;p41"/>
          <p:cNvSpPr txBox="1"/>
          <p:nvPr/>
        </p:nvSpPr>
        <p:spPr>
          <a:xfrm>
            <a:off x="935325" y="4777210"/>
            <a:ext cx="10020900" cy="791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4200" b="1">
                <a:solidFill>
                  <a:srgbClr val="980000"/>
                </a:solidFill>
              </a:rPr>
              <a:t>Link to register </a:t>
            </a:r>
            <a:endParaRPr sz="4200" b="1">
              <a:solidFill>
                <a:srgbClr val="98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1"/>
        <p:cNvGrpSpPr/>
        <p:nvPr/>
      </p:nvGrpSpPr>
      <p:grpSpPr>
        <a:xfrm>
          <a:off x="0" y="0"/>
          <a:ext cx="0" cy="0"/>
          <a:chOff x="0" y="0"/>
          <a:chExt cx="0" cy="0"/>
        </a:xfrm>
      </p:grpSpPr>
      <p:sp>
        <p:nvSpPr>
          <p:cNvPr id="322" name="Google Shape;322;p42"/>
          <p:cNvSpPr txBox="1">
            <a:spLocks noGrp="1"/>
          </p:cNvSpPr>
          <p:nvPr>
            <p:ph type="title"/>
          </p:nvPr>
        </p:nvSpPr>
        <p:spPr>
          <a:xfrm>
            <a:off x="712475" y="1839080"/>
            <a:ext cx="5660700" cy="45201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500"/>
              <a:buFont typeface="Impact"/>
              <a:buNone/>
            </a:pPr>
            <a:r>
              <a:rPr lang="en-US" sz="4500" b="1">
                <a:solidFill>
                  <a:srgbClr val="980000"/>
                </a:solidFill>
              </a:rPr>
              <a:t>Soliciting Donations</a:t>
            </a:r>
            <a:br>
              <a:rPr lang="en-US" sz="4500" b="1">
                <a:solidFill>
                  <a:srgbClr val="980000"/>
                </a:solidFill>
              </a:rPr>
            </a:br>
            <a:r>
              <a:rPr lang="en-US" sz="4500" b="1">
                <a:solidFill>
                  <a:srgbClr val="980000"/>
                </a:solidFill>
              </a:rPr>
              <a:t>towards your</a:t>
            </a:r>
            <a:br>
              <a:rPr lang="en-US" sz="4500" b="1">
                <a:solidFill>
                  <a:srgbClr val="980000"/>
                </a:solidFill>
              </a:rPr>
            </a:br>
            <a:r>
              <a:rPr lang="en-US" sz="4500" b="1">
                <a:solidFill>
                  <a:srgbClr val="980000"/>
                </a:solidFill>
              </a:rPr>
              <a:t>trip</a:t>
            </a:r>
            <a:br>
              <a:rPr lang="en-US" sz="4500"/>
            </a:br>
            <a:endParaRPr sz="3100">
              <a:highlight>
                <a:srgbClr val="FFFF00"/>
              </a:highlight>
            </a:endParaRPr>
          </a:p>
        </p:txBody>
      </p:sp>
      <p:pic>
        <p:nvPicPr>
          <p:cNvPr id="323" name="Google Shape;323;p42" descr="A letter to a church&#10;&#10;Description automatically generated"/>
          <p:cNvPicPr preferRelativeResize="0"/>
          <p:nvPr/>
        </p:nvPicPr>
        <p:blipFill rotWithShape="1">
          <a:blip r:embed="rId4">
            <a:alphaModFix/>
          </a:blip>
          <a:srcRect/>
          <a:stretch/>
        </p:blipFill>
        <p:spPr>
          <a:xfrm>
            <a:off x="7026258" y="0"/>
            <a:ext cx="5184453" cy="4059915"/>
          </a:xfrm>
          <a:prstGeom prst="rect">
            <a:avLst/>
          </a:prstGeom>
          <a:noFill/>
          <a:ln>
            <a:noFill/>
          </a:ln>
        </p:spPr>
      </p:pic>
      <p:pic>
        <p:nvPicPr>
          <p:cNvPr id="324" name="Google Shape;324;p42" descr="A letter to a donation&#10;&#10;Description automatically generated"/>
          <p:cNvPicPr preferRelativeResize="0"/>
          <p:nvPr/>
        </p:nvPicPr>
        <p:blipFill rotWithShape="1">
          <a:blip r:embed="rId5">
            <a:alphaModFix/>
          </a:blip>
          <a:srcRect/>
          <a:stretch/>
        </p:blipFill>
        <p:spPr>
          <a:xfrm>
            <a:off x="7026257" y="4059923"/>
            <a:ext cx="5169587" cy="279807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9"/>
        <p:cNvGrpSpPr/>
        <p:nvPr/>
      </p:nvGrpSpPr>
      <p:grpSpPr>
        <a:xfrm>
          <a:off x="0" y="0"/>
          <a:ext cx="0" cy="0"/>
          <a:chOff x="0" y="0"/>
          <a:chExt cx="0" cy="0"/>
        </a:xfrm>
      </p:grpSpPr>
      <p:sp>
        <p:nvSpPr>
          <p:cNvPr id="330" name="Google Shape;330;p43"/>
          <p:cNvSpPr txBox="1">
            <a:spLocks noGrp="1"/>
          </p:cNvSpPr>
          <p:nvPr>
            <p:ph type="title"/>
          </p:nvPr>
        </p:nvSpPr>
        <p:spPr>
          <a:xfrm>
            <a:off x="714600" y="1186025"/>
            <a:ext cx="10698900" cy="25107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sz="6600" b="1">
                <a:solidFill>
                  <a:srgbClr val="980000"/>
                </a:solidFill>
              </a:rPr>
              <a:t>Give away items-</a:t>
            </a:r>
            <a:br>
              <a:rPr lang="en-US" sz="6600" b="1">
                <a:solidFill>
                  <a:srgbClr val="980000"/>
                </a:solidFill>
              </a:rPr>
            </a:br>
            <a:r>
              <a:rPr lang="en-US" sz="6600" b="1">
                <a:solidFill>
                  <a:srgbClr val="980000"/>
                </a:solidFill>
              </a:rPr>
              <a:t>List of needed items</a:t>
            </a:r>
            <a:br>
              <a:rPr lang="en-US" sz="6600" b="1">
                <a:solidFill>
                  <a:srgbClr val="980000"/>
                </a:solidFill>
              </a:rPr>
            </a:br>
            <a:r>
              <a:rPr lang="en-US" sz="6600" b="1">
                <a:solidFill>
                  <a:srgbClr val="980000"/>
                </a:solidFill>
              </a:rPr>
              <a:t>Collection and Shipping - TBD</a:t>
            </a:r>
            <a:endParaRPr b="1">
              <a:solidFill>
                <a:srgbClr val="980000"/>
              </a:solidFill>
            </a:endParaRPr>
          </a:p>
        </p:txBody>
      </p:sp>
      <p:sp>
        <p:nvSpPr>
          <p:cNvPr id="331" name="Google Shape;331;p43"/>
          <p:cNvSpPr/>
          <p:nvPr/>
        </p:nvSpPr>
        <p:spPr>
          <a:xfrm>
            <a:off x="1231862" y="5325642"/>
            <a:ext cx="4243589" cy="18288"/>
          </a:xfrm>
          <a:custGeom>
            <a:avLst/>
            <a:gdLst/>
            <a:ahLst/>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3810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32" name="Google Shape;332;p43" descr="Group"/>
          <p:cNvPicPr preferRelativeResize="0"/>
          <p:nvPr/>
        </p:nvPicPr>
        <p:blipFill rotWithShape="1">
          <a:blip r:embed="rId4">
            <a:alphaModFix/>
          </a:blip>
          <a:srcRect/>
          <a:stretch/>
        </p:blipFill>
        <p:spPr>
          <a:xfrm>
            <a:off x="5915153" y="3838524"/>
            <a:ext cx="2992500" cy="29925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36"/>
        <p:cNvGrpSpPr/>
        <p:nvPr/>
      </p:nvGrpSpPr>
      <p:grpSpPr>
        <a:xfrm>
          <a:off x="0" y="0"/>
          <a:ext cx="0" cy="0"/>
          <a:chOff x="0" y="0"/>
          <a:chExt cx="0" cy="0"/>
        </a:xfrm>
      </p:grpSpPr>
      <p:sp>
        <p:nvSpPr>
          <p:cNvPr id="337" name="Google Shape;337;p44"/>
          <p:cNvSpPr txBox="1">
            <a:spLocks noGrp="1"/>
          </p:cNvSpPr>
          <p:nvPr>
            <p:ph type="title"/>
          </p:nvPr>
        </p:nvSpPr>
        <p:spPr>
          <a:xfrm>
            <a:off x="838200" y="1724522"/>
            <a:ext cx="10515600" cy="2121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000"/>
              <a:buFont typeface="Play"/>
              <a:buNone/>
            </a:pPr>
            <a:r>
              <a:rPr lang="en-US" b="1">
                <a:solidFill>
                  <a:srgbClr val="980000"/>
                </a:solidFill>
              </a:rPr>
              <a:t>Next Steps – Excursion at Conclusion of Mission Trip</a:t>
            </a:r>
            <a:endParaRPr b="1">
              <a:solidFill>
                <a:srgbClr val="980000"/>
              </a:solidFill>
            </a:endParaRPr>
          </a:p>
        </p:txBody>
      </p:sp>
      <p:sp>
        <p:nvSpPr>
          <p:cNvPr id="338" name="Google Shape;338;p44"/>
          <p:cNvSpPr txBox="1">
            <a:spLocks noGrp="1"/>
          </p:cNvSpPr>
          <p:nvPr>
            <p:ph type="body" idx="1"/>
          </p:nvPr>
        </p:nvSpPr>
        <p:spPr>
          <a:xfrm>
            <a:off x="838200" y="4485988"/>
            <a:ext cx="10515600" cy="1500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Clr>
                <a:srgbClr val="757575"/>
              </a:buClr>
              <a:buSzPts val="2400"/>
              <a:buNone/>
            </a:pPr>
            <a:r>
              <a:rPr lang="en-US" b="1">
                <a:solidFill>
                  <a:schemeClr val="dk1"/>
                </a:solidFill>
              </a:rPr>
              <a:t>Possible Dates: 8/16 - 8/19</a:t>
            </a:r>
            <a:endParaRPr b="1">
              <a:solidFill>
                <a:schemeClr val="dk1"/>
              </a:solidFill>
            </a:endParaRPr>
          </a:p>
          <a:p>
            <a:pPr marL="0" lvl="0" indent="0" algn="l" rtl="0">
              <a:lnSpc>
                <a:spcPct val="90000"/>
              </a:lnSpc>
              <a:spcBef>
                <a:spcPts val="1000"/>
              </a:spcBef>
              <a:spcAft>
                <a:spcPts val="0"/>
              </a:spcAft>
              <a:buClr>
                <a:srgbClr val="757575"/>
              </a:buClr>
              <a:buSzPts val="2400"/>
              <a:buNone/>
            </a:pPr>
            <a:r>
              <a:rPr lang="en-US" b="1">
                <a:solidFill>
                  <a:schemeClr val="dk1"/>
                </a:solidFill>
              </a:rPr>
              <a:t>Who is interested? </a:t>
            </a:r>
            <a:endParaRPr b="1">
              <a:solidFill>
                <a:schemeClr val="dk1"/>
              </a:solidFill>
            </a:endParaRPr>
          </a:p>
          <a:p>
            <a:pPr marL="0" lvl="0" indent="0" algn="l" rtl="0">
              <a:lnSpc>
                <a:spcPct val="90000"/>
              </a:lnSpc>
              <a:spcBef>
                <a:spcPts val="1000"/>
              </a:spcBef>
              <a:spcAft>
                <a:spcPts val="0"/>
              </a:spcAft>
              <a:buClr>
                <a:srgbClr val="757575"/>
              </a:buClr>
              <a:buSzPts val="2400"/>
              <a:buNone/>
            </a:pPr>
            <a:r>
              <a:rPr lang="en-US" b="1">
                <a:solidFill>
                  <a:schemeClr val="dk1"/>
                </a:solidFill>
              </a:rPr>
              <a:t>Pricing and details pending</a:t>
            </a:r>
            <a:endParaRPr b="1">
              <a:solidFill>
                <a:schemeClr val="dk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2"/>
        <p:cNvGrpSpPr/>
        <p:nvPr/>
      </p:nvGrpSpPr>
      <p:grpSpPr>
        <a:xfrm>
          <a:off x="0" y="0"/>
          <a:ext cx="0" cy="0"/>
          <a:chOff x="0" y="0"/>
          <a:chExt cx="0" cy="0"/>
        </a:xfrm>
      </p:grpSpPr>
      <p:sp>
        <p:nvSpPr>
          <p:cNvPr id="343" name="Google Shape;343;p45"/>
          <p:cNvSpPr txBox="1">
            <a:spLocks noGrp="1"/>
          </p:cNvSpPr>
          <p:nvPr>
            <p:ph type="title"/>
          </p:nvPr>
        </p:nvSpPr>
        <p:spPr>
          <a:xfrm>
            <a:off x="831850" y="1340243"/>
            <a:ext cx="10515600" cy="12057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000"/>
              <a:buFont typeface="Play"/>
              <a:buNone/>
            </a:pPr>
            <a:r>
              <a:rPr lang="en-US" b="1">
                <a:solidFill>
                  <a:srgbClr val="980000"/>
                </a:solidFill>
              </a:rPr>
              <a:t>Next Steps – Medical/Dental</a:t>
            </a:r>
            <a:endParaRPr b="1">
              <a:solidFill>
                <a:srgbClr val="980000"/>
              </a:solidFill>
            </a:endParaRPr>
          </a:p>
        </p:txBody>
      </p:sp>
      <p:sp>
        <p:nvSpPr>
          <p:cNvPr id="344" name="Google Shape;344;p45"/>
          <p:cNvSpPr txBox="1">
            <a:spLocks noGrp="1"/>
          </p:cNvSpPr>
          <p:nvPr>
            <p:ph type="body" idx="1"/>
          </p:nvPr>
        </p:nvSpPr>
        <p:spPr>
          <a:xfrm>
            <a:off x="838200" y="3596325"/>
            <a:ext cx="10876500" cy="2363700"/>
          </a:xfrm>
          <a:prstGeom prst="rect">
            <a:avLst/>
          </a:prstGeom>
          <a:noFill/>
          <a:ln>
            <a:noFill/>
          </a:ln>
        </p:spPr>
        <p:txBody>
          <a:bodyPr spcFirstLastPara="1" wrap="square" lIns="91425" tIns="45700" rIns="91425" bIns="45700" anchor="t" anchorCtr="0">
            <a:noAutofit/>
          </a:bodyPr>
          <a:lstStyle/>
          <a:p>
            <a:pPr marL="0" lvl="0" indent="0" algn="l" rtl="0">
              <a:lnSpc>
                <a:spcPct val="70000"/>
              </a:lnSpc>
              <a:spcBef>
                <a:spcPts val="0"/>
              </a:spcBef>
              <a:spcAft>
                <a:spcPts val="0"/>
              </a:spcAft>
              <a:buClr>
                <a:srgbClr val="757575"/>
              </a:buClr>
              <a:buSzPts val="2400"/>
              <a:buNone/>
            </a:pPr>
            <a:r>
              <a:rPr lang="en-US" sz="2600" b="1">
                <a:solidFill>
                  <a:schemeClr val="dk1"/>
                </a:solidFill>
              </a:rPr>
              <a:t>Dr. Beysolow and Rev. Jallah</a:t>
            </a:r>
            <a:endParaRPr sz="2600" b="1">
              <a:solidFill>
                <a:schemeClr val="dk1"/>
              </a:solidFill>
            </a:endParaRPr>
          </a:p>
          <a:p>
            <a:pPr marL="0" lvl="0" indent="0" algn="l" rtl="0">
              <a:lnSpc>
                <a:spcPct val="70000"/>
              </a:lnSpc>
              <a:spcBef>
                <a:spcPts val="0"/>
              </a:spcBef>
              <a:spcAft>
                <a:spcPts val="0"/>
              </a:spcAft>
              <a:buClr>
                <a:srgbClr val="757575"/>
              </a:buClr>
              <a:buSzPts val="2400"/>
              <a:buNone/>
            </a:pPr>
            <a:endParaRPr sz="2600" b="1">
              <a:solidFill>
                <a:schemeClr val="dk1"/>
              </a:solidFill>
            </a:endParaRPr>
          </a:p>
          <a:p>
            <a:pPr marL="0" lvl="0" indent="0" algn="l" rtl="0">
              <a:lnSpc>
                <a:spcPct val="70000"/>
              </a:lnSpc>
              <a:spcBef>
                <a:spcPts val="1000"/>
              </a:spcBef>
              <a:spcAft>
                <a:spcPts val="0"/>
              </a:spcAft>
              <a:buClr>
                <a:srgbClr val="757575"/>
              </a:buClr>
              <a:buSzPts val="2400"/>
              <a:buNone/>
            </a:pPr>
            <a:r>
              <a:rPr lang="en-US" sz="2600" b="1">
                <a:solidFill>
                  <a:srgbClr val="980000"/>
                </a:solidFill>
              </a:rPr>
              <a:t>Confidential Medical Forms to complete – all Travelers</a:t>
            </a:r>
            <a:endParaRPr sz="2600" b="1">
              <a:solidFill>
                <a:srgbClr val="980000"/>
              </a:solidFill>
            </a:endParaRPr>
          </a:p>
          <a:p>
            <a:pPr marL="0" lvl="0" indent="0" algn="l" rtl="0">
              <a:lnSpc>
                <a:spcPct val="115000"/>
              </a:lnSpc>
              <a:spcBef>
                <a:spcPts val="1000"/>
              </a:spcBef>
              <a:spcAft>
                <a:spcPts val="0"/>
              </a:spcAft>
              <a:buClr>
                <a:srgbClr val="757575"/>
              </a:buClr>
              <a:buSzPts val="2400"/>
              <a:buNone/>
            </a:pPr>
            <a:r>
              <a:rPr lang="en-US" sz="2600" b="1">
                <a:solidFill>
                  <a:schemeClr val="dk1"/>
                </a:solidFill>
              </a:rPr>
              <a:t>Medical/Dental Teams – Temporary Licenses and Applications needed</a:t>
            </a:r>
            <a:r>
              <a:rPr lang="en-US" sz="2600" b="1">
                <a:solidFill>
                  <a:srgbClr val="980000"/>
                </a:solidFill>
              </a:rPr>
              <a:t> ASAP </a:t>
            </a:r>
            <a:r>
              <a:rPr lang="en-US" sz="2600" b="1">
                <a:solidFill>
                  <a:schemeClr val="dk1"/>
                </a:solidFill>
              </a:rPr>
              <a:t>(completed applications needed no later than 9/30/26)</a:t>
            </a:r>
            <a:endParaRPr sz="2600" b="1">
              <a:solidFill>
                <a:schemeClr val="dk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8"/>
        <p:cNvGrpSpPr/>
        <p:nvPr/>
      </p:nvGrpSpPr>
      <p:grpSpPr>
        <a:xfrm>
          <a:off x="0" y="0"/>
          <a:ext cx="0" cy="0"/>
          <a:chOff x="0" y="0"/>
          <a:chExt cx="0" cy="0"/>
        </a:xfrm>
      </p:grpSpPr>
      <p:sp>
        <p:nvSpPr>
          <p:cNvPr id="349" name="Google Shape;349;p4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sz="4800" b="1"/>
              <a:t>Future Meeting Dates</a:t>
            </a:r>
            <a:endParaRPr sz="4800" b="1"/>
          </a:p>
        </p:txBody>
      </p:sp>
      <p:sp>
        <p:nvSpPr>
          <p:cNvPr id="350" name="Google Shape;350;p46"/>
          <p:cNvSpPr txBox="1">
            <a:spLocks noGrp="1"/>
          </p:cNvSpPr>
          <p:nvPr>
            <p:ph type="body" idx="1"/>
          </p:nvPr>
        </p:nvSpPr>
        <p:spPr>
          <a:xfrm>
            <a:off x="417225" y="1825625"/>
            <a:ext cx="11071500" cy="4172700"/>
          </a:xfrm>
          <a:prstGeom prst="rect">
            <a:avLst/>
          </a:prstGeom>
          <a:noFill/>
          <a:ln>
            <a:noFill/>
          </a:ln>
        </p:spPr>
        <p:txBody>
          <a:bodyPr spcFirstLastPara="1" wrap="square" lIns="91425" tIns="45700" rIns="91425" bIns="45700" anchor="t" anchorCtr="0">
            <a:normAutofit/>
          </a:bodyPr>
          <a:lstStyle/>
          <a:p>
            <a:pPr marL="228600" lvl="0" indent="-209550" algn="l" rtl="0">
              <a:lnSpc>
                <a:spcPct val="90000"/>
              </a:lnSpc>
              <a:spcBef>
                <a:spcPts val="1000"/>
              </a:spcBef>
              <a:spcAft>
                <a:spcPts val="0"/>
              </a:spcAft>
              <a:buClr>
                <a:srgbClr val="980000"/>
              </a:buClr>
              <a:buSzPts val="2500"/>
              <a:buChar char="•"/>
            </a:pPr>
            <a:r>
              <a:rPr lang="en-US" sz="2500" b="1">
                <a:solidFill>
                  <a:srgbClr val="980000"/>
                </a:solidFill>
              </a:rPr>
              <a:t>Second Interest Meeting - Thurs. October 8, 2026 at 7 pm  EST</a:t>
            </a:r>
            <a:endParaRPr sz="2500" b="1">
              <a:solidFill>
                <a:srgbClr val="980000"/>
              </a:solidFill>
            </a:endParaRPr>
          </a:p>
          <a:p>
            <a:pPr marL="228600" lvl="0" indent="-209550" algn="l" rtl="0">
              <a:lnSpc>
                <a:spcPct val="90000"/>
              </a:lnSpc>
              <a:spcBef>
                <a:spcPts val="1000"/>
              </a:spcBef>
              <a:spcAft>
                <a:spcPts val="0"/>
              </a:spcAft>
              <a:buSzPts val="2500"/>
              <a:buChar char="•"/>
            </a:pPr>
            <a:r>
              <a:rPr lang="en-US" sz="2500"/>
              <a:t>Team meetings - </a:t>
            </a:r>
            <a:r>
              <a:rPr lang="en-US" sz="2500" b="1" u="sng">
                <a:highlight>
                  <a:srgbClr val="FFFF00"/>
                </a:highlight>
              </a:rPr>
              <a:t>4th Thursday of every month at 7 pm EST (proposed)</a:t>
            </a:r>
            <a:endParaRPr sz="2500" b="1" u="sng">
              <a:highlight>
                <a:srgbClr val="FFFF00"/>
              </a:highlight>
            </a:endParaRPr>
          </a:p>
          <a:p>
            <a:pPr marL="685800" lvl="0" indent="0" algn="l" rtl="0">
              <a:lnSpc>
                <a:spcPct val="90000"/>
              </a:lnSpc>
              <a:spcBef>
                <a:spcPts val="1000"/>
              </a:spcBef>
              <a:spcAft>
                <a:spcPts val="0"/>
              </a:spcAft>
              <a:buNone/>
            </a:pPr>
            <a:endParaRPr sz="6344"/>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sz="3767" b="1"/>
          </a:p>
        </p:txBody>
      </p:sp>
      <p:sp>
        <p:nvSpPr>
          <p:cNvPr id="351" name="Google Shape;351;p46"/>
          <p:cNvSpPr txBox="1"/>
          <p:nvPr/>
        </p:nvSpPr>
        <p:spPr>
          <a:xfrm>
            <a:off x="162950" y="5766618"/>
            <a:ext cx="11692500" cy="1002000"/>
          </a:xfrm>
          <a:prstGeom prst="rect">
            <a:avLst/>
          </a:prstGeom>
          <a:noFill/>
          <a:ln>
            <a:noFill/>
          </a:ln>
        </p:spPr>
        <p:txBody>
          <a:bodyPr spcFirstLastPara="1" wrap="square" lIns="91425" tIns="91425" rIns="91425" bIns="91425" anchor="t" anchorCtr="0">
            <a:spAutoFit/>
          </a:bodyPr>
          <a:lstStyle/>
          <a:p>
            <a:pPr marL="228600" lvl="0" indent="-50800" algn="l" rtl="0">
              <a:lnSpc>
                <a:spcPct val="90000"/>
              </a:lnSpc>
              <a:spcBef>
                <a:spcPts val="1000"/>
              </a:spcBef>
              <a:spcAft>
                <a:spcPts val="0"/>
              </a:spcAft>
              <a:buNone/>
            </a:pPr>
            <a:r>
              <a:rPr lang="en-US" sz="1967" b="1">
                <a:solidFill>
                  <a:schemeClr val="dk1"/>
                </a:solidFill>
              </a:rPr>
              <a:t>All team members </a:t>
            </a:r>
            <a:r>
              <a:rPr lang="en-US" sz="1967" b="1" u="sng">
                <a:solidFill>
                  <a:schemeClr val="dk1"/>
                </a:solidFill>
              </a:rPr>
              <a:t>are required</a:t>
            </a:r>
            <a:r>
              <a:rPr lang="en-US" sz="1967" b="1">
                <a:solidFill>
                  <a:schemeClr val="dk1"/>
                </a:solidFill>
              </a:rPr>
              <a:t> to attend our monthly meetings. This allows opportunities to connect with one another, and understand roles and responsibilities and share in the vision for a successful Mission Trip.</a:t>
            </a:r>
            <a:endParaRPr sz="300"/>
          </a:p>
        </p:txBody>
      </p:sp>
      <p:sp>
        <p:nvSpPr>
          <p:cNvPr id="352" name="Google Shape;352;p46"/>
          <p:cNvSpPr txBox="1"/>
          <p:nvPr/>
        </p:nvSpPr>
        <p:spPr>
          <a:xfrm>
            <a:off x="5974233" y="3003993"/>
            <a:ext cx="3975900" cy="2391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500">
                <a:solidFill>
                  <a:schemeClr val="dk1"/>
                </a:solidFill>
              </a:rPr>
              <a:t>March 2027</a:t>
            </a:r>
            <a:endParaRPr sz="2500">
              <a:solidFill>
                <a:schemeClr val="dk1"/>
              </a:solidFill>
            </a:endParaRPr>
          </a:p>
          <a:p>
            <a:pPr marL="0" lvl="0" indent="0" algn="l" rtl="0">
              <a:spcBef>
                <a:spcPts val="0"/>
              </a:spcBef>
              <a:spcAft>
                <a:spcPts val="0"/>
              </a:spcAft>
              <a:buNone/>
            </a:pPr>
            <a:r>
              <a:rPr lang="en-US" sz="2500">
                <a:solidFill>
                  <a:schemeClr val="dk1"/>
                </a:solidFill>
              </a:rPr>
              <a:t>April 2027</a:t>
            </a:r>
            <a:endParaRPr sz="2500">
              <a:solidFill>
                <a:schemeClr val="dk1"/>
              </a:solidFill>
            </a:endParaRPr>
          </a:p>
          <a:p>
            <a:pPr marL="0" lvl="0" indent="0" algn="l" rtl="0">
              <a:spcBef>
                <a:spcPts val="0"/>
              </a:spcBef>
              <a:spcAft>
                <a:spcPts val="0"/>
              </a:spcAft>
              <a:buNone/>
            </a:pPr>
            <a:r>
              <a:rPr lang="en-US" sz="2500">
                <a:solidFill>
                  <a:schemeClr val="dk1"/>
                </a:solidFill>
              </a:rPr>
              <a:t>May 2027</a:t>
            </a:r>
            <a:endParaRPr sz="2500">
              <a:solidFill>
                <a:schemeClr val="dk1"/>
              </a:solidFill>
            </a:endParaRPr>
          </a:p>
          <a:p>
            <a:pPr marL="0" lvl="0" indent="0" algn="l" rtl="0">
              <a:spcBef>
                <a:spcPts val="0"/>
              </a:spcBef>
              <a:spcAft>
                <a:spcPts val="0"/>
              </a:spcAft>
              <a:buNone/>
            </a:pPr>
            <a:r>
              <a:rPr lang="en-US" sz="2500">
                <a:solidFill>
                  <a:schemeClr val="dk1"/>
                </a:solidFill>
              </a:rPr>
              <a:t>June 2027</a:t>
            </a:r>
            <a:endParaRPr sz="2500">
              <a:solidFill>
                <a:schemeClr val="dk1"/>
              </a:solidFill>
            </a:endParaRPr>
          </a:p>
          <a:p>
            <a:pPr marL="0" lvl="0" indent="0" algn="l" rtl="0">
              <a:spcBef>
                <a:spcPts val="0"/>
              </a:spcBef>
              <a:spcAft>
                <a:spcPts val="0"/>
              </a:spcAft>
              <a:buNone/>
            </a:pPr>
            <a:r>
              <a:rPr lang="en-US" sz="2500">
                <a:solidFill>
                  <a:schemeClr val="dk1"/>
                </a:solidFill>
              </a:rPr>
              <a:t>July 2027</a:t>
            </a:r>
            <a:endParaRPr sz="2500">
              <a:solidFill>
                <a:schemeClr val="dk1"/>
              </a:solidFill>
            </a:endParaRPr>
          </a:p>
          <a:p>
            <a:pPr marL="0" lvl="0" indent="0" algn="l" rtl="0">
              <a:spcBef>
                <a:spcPts val="0"/>
              </a:spcBef>
              <a:spcAft>
                <a:spcPts val="0"/>
              </a:spcAft>
              <a:buNone/>
            </a:pPr>
            <a:r>
              <a:rPr lang="en-US" sz="2500">
                <a:solidFill>
                  <a:schemeClr val="dk1"/>
                </a:solidFill>
              </a:rPr>
              <a:t>Exception: August 5, 2027</a:t>
            </a:r>
            <a:endParaRPr sz="2500">
              <a:solidFill>
                <a:schemeClr val="dk1"/>
              </a:solidFill>
            </a:endParaRPr>
          </a:p>
          <a:p>
            <a:pPr marL="0" lvl="0" indent="0" algn="l" rtl="0">
              <a:spcBef>
                <a:spcPts val="0"/>
              </a:spcBef>
              <a:spcAft>
                <a:spcPts val="0"/>
              </a:spcAft>
              <a:buNone/>
            </a:pPr>
            <a:endParaRPr sz="2800">
              <a:solidFill>
                <a:schemeClr val="dk1"/>
              </a:solidFill>
            </a:endParaRPr>
          </a:p>
        </p:txBody>
      </p:sp>
      <p:sp>
        <p:nvSpPr>
          <p:cNvPr id="353" name="Google Shape;353;p46"/>
          <p:cNvSpPr txBox="1"/>
          <p:nvPr/>
        </p:nvSpPr>
        <p:spPr>
          <a:xfrm>
            <a:off x="1939261" y="3120843"/>
            <a:ext cx="2985600" cy="209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500">
                <a:solidFill>
                  <a:schemeClr val="dk1"/>
                </a:solidFill>
              </a:rPr>
              <a:t>October 2026</a:t>
            </a:r>
            <a:endParaRPr sz="2500">
              <a:solidFill>
                <a:schemeClr val="dk1"/>
              </a:solidFill>
            </a:endParaRPr>
          </a:p>
          <a:p>
            <a:pPr marL="0" lvl="0" indent="0" algn="l" rtl="0">
              <a:spcBef>
                <a:spcPts val="0"/>
              </a:spcBef>
              <a:spcAft>
                <a:spcPts val="0"/>
              </a:spcAft>
              <a:buNone/>
            </a:pPr>
            <a:r>
              <a:rPr lang="en-US" sz="2500">
                <a:solidFill>
                  <a:schemeClr val="dk1"/>
                </a:solidFill>
              </a:rPr>
              <a:t>November 2026</a:t>
            </a:r>
            <a:endParaRPr sz="2500">
              <a:solidFill>
                <a:schemeClr val="dk1"/>
              </a:solidFill>
            </a:endParaRPr>
          </a:p>
          <a:p>
            <a:pPr marL="0" lvl="0" indent="0" algn="l" rtl="0">
              <a:spcBef>
                <a:spcPts val="0"/>
              </a:spcBef>
              <a:spcAft>
                <a:spcPts val="0"/>
              </a:spcAft>
              <a:buNone/>
            </a:pPr>
            <a:r>
              <a:rPr lang="en-US" sz="2500">
                <a:solidFill>
                  <a:schemeClr val="dk1"/>
                </a:solidFill>
              </a:rPr>
              <a:t>December 2026</a:t>
            </a:r>
            <a:endParaRPr sz="2500">
              <a:solidFill>
                <a:schemeClr val="dk1"/>
              </a:solidFill>
            </a:endParaRPr>
          </a:p>
          <a:p>
            <a:pPr marL="0" lvl="0" indent="0" algn="l" rtl="0">
              <a:spcBef>
                <a:spcPts val="0"/>
              </a:spcBef>
              <a:spcAft>
                <a:spcPts val="0"/>
              </a:spcAft>
              <a:buNone/>
            </a:pPr>
            <a:r>
              <a:rPr lang="en-US" sz="2500">
                <a:solidFill>
                  <a:schemeClr val="dk1"/>
                </a:solidFill>
              </a:rPr>
              <a:t>January 2027</a:t>
            </a:r>
            <a:endParaRPr sz="2500">
              <a:solidFill>
                <a:schemeClr val="dk1"/>
              </a:solidFill>
            </a:endParaRPr>
          </a:p>
          <a:p>
            <a:pPr marL="0" lvl="0" indent="0" algn="l" rtl="0">
              <a:spcBef>
                <a:spcPts val="0"/>
              </a:spcBef>
              <a:spcAft>
                <a:spcPts val="0"/>
              </a:spcAft>
              <a:buNone/>
            </a:pPr>
            <a:r>
              <a:rPr lang="en-US" sz="2500">
                <a:solidFill>
                  <a:schemeClr val="dk1"/>
                </a:solidFill>
              </a:rPr>
              <a:t>February 2027</a:t>
            </a:r>
            <a:endParaRPr sz="2500">
              <a:solidFill>
                <a:schemeClr val="dk1"/>
              </a:solidFill>
            </a:endParaRPr>
          </a:p>
          <a:p>
            <a:pPr marL="0" lvl="0" indent="0" algn="l" rtl="0">
              <a:spcBef>
                <a:spcPts val="0"/>
              </a:spcBef>
              <a:spcAft>
                <a:spcPts val="0"/>
              </a:spcAft>
              <a:buNone/>
            </a:pPr>
            <a:endParaRPr sz="2500">
              <a:solidFill>
                <a:schemeClr val="dk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8"/>
        <p:cNvGrpSpPr/>
        <p:nvPr/>
      </p:nvGrpSpPr>
      <p:grpSpPr>
        <a:xfrm>
          <a:off x="0" y="0"/>
          <a:ext cx="0" cy="0"/>
          <a:chOff x="0" y="0"/>
          <a:chExt cx="0" cy="0"/>
        </a:xfrm>
      </p:grpSpPr>
      <p:sp>
        <p:nvSpPr>
          <p:cNvPr id="359" name="Google Shape;359;p47"/>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7500" b="1">
                <a:solidFill>
                  <a:srgbClr val="980000"/>
                </a:solidFill>
              </a:rPr>
              <a:t>Contacts</a:t>
            </a:r>
            <a:endParaRPr sz="7500" b="1">
              <a:solidFill>
                <a:srgbClr val="980000"/>
              </a:solidFill>
            </a:endParaRPr>
          </a:p>
        </p:txBody>
      </p:sp>
      <p:sp>
        <p:nvSpPr>
          <p:cNvPr id="360" name="Google Shape;360;p47"/>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fontScale="92500" lnSpcReduction="20000"/>
          </a:bodyPr>
          <a:lstStyle/>
          <a:p>
            <a:pPr marL="0" lvl="0" indent="0" algn="l" rtl="0">
              <a:spcBef>
                <a:spcPts val="1000"/>
              </a:spcBef>
              <a:spcAft>
                <a:spcPts val="0"/>
              </a:spcAft>
              <a:buNone/>
            </a:pPr>
            <a:endParaRPr/>
          </a:p>
          <a:p>
            <a:pPr marL="0" lvl="0" indent="0" algn="l" rtl="0">
              <a:spcBef>
                <a:spcPts val="1000"/>
              </a:spcBef>
              <a:spcAft>
                <a:spcPts val="0"/>
              </a:spcAft>
              <a:buNone/>
            </a:pPr>
            <a:r>
              <a:rPr lang="en-US" sz="3300"/>
              <a:t>Trip Registration, Payments, General questions: </a:t>
            </a:r>
            <a:endParaRPr sz="3300"/>
          </a:p>
          <a:p>
            <a:pPr marL="0" lvl="0" indent="457200" algn="l" rtl="0">
              <a:spcBef>
                <a:spcPts val="1000"/>
              </a:spcBef>
              <a:spcAft>
                <a:spcPts val="0"/>
              </a:spcAft>
              <a:buNone/>
            </a:pPr>
            <a:r>
              <a:rPr lang="en-US" sz="3300"/>
              <a:t>Evette Lewis:</a:t>
            </a:r>
            <a:r>
              <a:rPr lang="en-US"/>
              <a:t>  </a:t>
            </a:r>
            <a:r>
              <a:rPr lang="en-US" sz="2850" b="1">
                <a:solidFill>
                  <a:srgbClr val="980000"/>
                </a:solidFill>
                <a:latin typeface="Roboto"/>
                <a:ea typeface="Roboto"/>
                <a:cs typeface="Roboto"/>
                <a:sym typeface="Roboto"/>
              </a:rPr>
              <a:t>officemanager4gm@gmail.com</a:t>
            </a:r>
            <a:endParaRPr sz="4600" b="1">
              <a:solidFill>
                <a:srgbClr val="980000"/>
              </a:solidFill>
            </a:endParaRPr>
          </a:p>
          <a:p>
            <a:pPr marL="0" lvl="0" indent="0" algn="l" rtl="0">
              <a:spcBef>
                <a:spcPts val="1000"/>
              </a:spcBef>
              <a:spcAft>
                <a:spcPts val="0"/>
              </a:spcAft>
              <a:buNone/>
            </a:pPr>
            <a:endParaRPr/>
          </a:p>
          <a:p>
            <a:pPr marL="0" lvl="0" indent="0" algn="l" rtl="0">
              <a:spcBef>
                <a:spcPts val="1000"/>
              </a:spcBef>
              <a:spcAft>
                <a:spcPts val="0"/>
              </a:spcAft>
              <a:buNone/>
            </a:pPr>
            <a:endParaRPr/>
          </a:p>
          <a:p>
            <a:pPr marL="0" lvl="0" indent="0" algn="l" rtl="0">
              <a:spcBef>
                <a:spcPts val="1000"/>
              </a:spcBef>
              <a:spcAft>
                <a:spcPts val="0"/>
              </a:spcAft>
              <a:buNone/>
            </a:pPr>
            <a:r>
              <a:rPr lang="en-US" sz="3524"/>
              <a:t>Medical/Dental Provider questions &amp; Medical travel questions: </a:t>
            </a:r>
            <a:endParaRPr sz="3524"/>
          </a:p>
          <a:p>
            <a:pPr marL="0" lvl="0" indent="457200" algn="l" rtl="0">
              <a:spcBef>
                <a:spcPts val="1000"/>
              </a:spcBef>
              <a:spcAft>
                <a:spcPts val="0"/>
              </a:spcAft>
              <a:buNone/>
            </a:pPr>
            <a:r>
              <a:rPr lang="en-US" sz="3524"/>
              <a:t>Dr. Beysolow: </a:t>
            </a:r>
            <a:r>
              <a:rPr lang="en-US" sz="2550" b="1" u="sng">
                <a:solidFill>
                  <a:schemeClr val="accent3"/>
                </a:solidFill>
                <a:hlinkClick r:id="rId4">
                  <a:extLst>
                    <a:ext uri="{A12FA001-AC4F-418D-AE19-62706E023703}">
                      <ahyp:hlinkClr xmlns:ahyp="http://schemas.microsoft.com/office/drawing/2018/hyperlinkcolor" val="tx"/>
                    </a:ext>
                  </a:extLst>
                </a:hlinkClick>
              </a:rPr>
              <a:t>drbeysolow@amezion.org</a:t>
            </a:r>
            <a:endParaRPr sz="2550" b="1">
              <a:solidFill>
                <a:schemeClr val="accent3"/>
              </a:solidFill>
            </a:endParaRPr>
          </a:p>
          <a:p>
            <a:pPr marL="0" lvl="0" indent="457200" algn="l" rtl="0">
              <a:spcBef>
                <a:spcPts val="1000"/>
              </a:spcBef>
              <a:spcAft>
                <a:spcPts val="0"/>
              </a:spcAft>
              <a:buNone/>
            </a:pPr>
            <a:r>
              <a:rPr lang="en-US" sz="3524"/>
              <a:t>Rev. Jallah:</a:t>
            </a:r>
            <a:r>
              <a:rPr lang="en-US"/>
              <a:t> </a:t>
            </a:r>
            <a:r>
              <a:rPr lang="en-US" sz="2550" b="1" u="sng">
                <a:solidFill>
                  <a:schemeClr val="accent3"/>
                </a:solidFill>
                <a:hlinkClick r:id="rId5">
                  <a:extLst>
                    <a:ext uri="{A12FA001-AC4F-418D-AE19-62706E023703}">
                      <ahyp:hlinkClr xmlns:ahyp="http://schemas.microsoft.com/office/drawing/2018/hyperlinkcolor" val="tx"/>
                    </a:ext>
                  </a:extLst>
                </a:hlinkClick>
              </a:rPr>
              <a:t>a2j5@hotmail.com</a:t>
            </a:r>
            <a:endParaRPr sz="2550" b="1">
              <a:solidFill>
                <a:schemeClr val="accent3"/>
              </a:solidFill>
            </a:endParaRPr>
          </a:p>
          <a:p>
            <a:pPr marL="0" lvl="0" indent="457200" algn="l" rtl="0">
              <a:spcBef>
                <a:spcPts val="1000"/>
              </a:spcBef>
              <a:spcAft>
                <a:spcPts val="0"/>
              </a:spcAft>
              <a:buNone/>
            </a:pP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
        <p:nvSpPr>
          <p:cNvPr id="365" name="Google Shape;365;p48"/>
          <p:cNvSpPr txBox="1">
            <a:spLocks noGrp="1"/>
          </p:cNvSpPr>
          <p:nvPr>
            <p:ph type="title"/>
          </p:nvPr>
        </p:nvSpPr>
        <p:spPr>
          <a:xfrm>
            <a:off x="3340050" y="1192450"/>
            <a:ext cx="5511900" cy="10281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000"/>
              <a:buFont typeface="Play"/>
              <a:buNone/>
            </a:pPr>
            <a:r>
              <a:rPr lang="en-US" b="1">
                <a:solidFill>
                  <a:srgbClr val="980000"/>
                </a:solidFill>
              </a:rPr>
              <a:t>Closing Prayer</a:t>
            </a:r>
            <a:endParaRPr b="1">
              <a:solidFill>
                <a:srgbClr val="980000"/>
              </a:solidFill>
            </a:endParaRPr>
          </a:p>
        </p:txBody>
      </p:sp>
      <p:sp>
        <p:nvSpPr>
          <p:cNvPr id="366" name="Google Shape;366;p48"/>
          <p:cNvSpPr txBox="1">
            <a:spLocks noGrp="1"/>
          </p:cNvSpPr>
          <p:nvPr>
            <p:ph type="body" idx="1"/>
          </p:nvPr>
        </p:nvSpPr>
        <p:spPr>
          <a:xfrm>
            <a:off x="831850" y="3643513"/>
            <a:ext cx="10515600" cy="15003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757575"/>
              </a:buClr>
              <a:buSzPts val="2400"/>
              <a:buNone/>
            </a:pPr>
            <a:r>
              <a:rPr lang="en-US" sz="6100" b="1">
                <a:solidFill>
                  <a:srgbClr val="000000"/>
                </a:solidFill>
                <a:latin typeface="Courgette"/>
                <a:ea typeface="Courgette"/>
                <a:cs typeface="Courgette"/>
                <a:sym typeface="Courgette"/>
              </a:rPr>
              <a:t>Thank you</a:t>
            </a:r>
            <a:endParaRPr sz="6100" b="1">
              <a:solidFill>
                <a:srgbClr val="000000"/>
              </a:solidFill>
              <a:latin typeface="Courgette"/>
              <a:ea typeface="Courgette"/>
              <a:cs typeface="Courgette"/>
              <a:sym typeface="Courgette"/>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1990</Words>
  <Application>Microsoft Office PowerPoint</Application>
  <PresentationFormat>Widescreen</PresentationFormat>
  <Paragraphs>402</Paragraphs>
  <Slides>36</Slides>
  <Notes>36</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36</vt:i4>
      </vt:variant>
    </vt:vector>
  </HeadingPairs>
  <TitlesOfParts>
    <vt:vector size="45" baseType="lpstr">
      <vt:lpstr>Roboto</vt:lpstr>
      <vt:lpstr>Play</vt:lpstr>
      <vt:lpstr>Calibri</vt:lpstr>
      <vt:lpstr>Times New Roman</vt:lpstr>
      <vt:lpstr>Courgette</vt:lpstr>
      <vt:lpstr>Lexend ExtraBold</vt:lpstr>
      <vt:lpstr>Arial</vt:lpstr>
      <vt:lpstr>Impact</vt:lpstr>
      <vt:lpstr>Office Theme</vt:lpstr>
      <vt:lpstr>Interest Meeting</vt:lpstr>
      <vt:lpstr>Leadership</vt:lpstr>
      <vt:lpstr>Agenda 1</vt:lpstr>
      <vt:lpstr>Agenda 2</vt:lpstr>
      <vt:lpstr>Team Introductions</vt:lpstr>
      <vt:lpstr>Leadership</vt:lpstr>
      <vt:lpstr>Medical/Dental Missions Overview</vt:lpstr>
      <vt:lpstr>PRIOR MEDICAL MISSION TRIPS</vt:lpstr>
      <vt:lpstr>What to expect on a Medical/Dental Mission Trip</vt:lpstr>
      <vt:lpstr>What to Expect on a Medical/Dental Mission Trip</vt:lpstr>
      <vt:lpstr>What will patients receive?</vt:lpstr>
      <vt:lpstr>Daily Schedule</vt:lpstr>
      <vt:lpstr>Typical Clinic Day</vt:lpstr>
      <vt:lpstr>Clinic Flow - Stations</vt:lpstr>
      <vt:lpstr>What will my role be during the Mission Team? </vt:lpstr>
      <vt:lpstr>Staying Healthy</vt:lpstr>
      <vt:lpstr>Staying Healthy</vt:lpstr>
      <vt:lpstr>Traveler requirements</vt:lpstr>
      <vt:lpstr>To Help Ensure a Safe Trip</vt:lpstr>
      <vt:lpstr>The Ideal Mission Team Member</vt:lpstr>
      <vt:lpstr>Who are we recruiting for?</vt:lpstr>
      <vt:lpstr>Leadership Training Institute Overview</vt:lpstr>
      <vt:lpstr>Trinidad –  The Culture, The People, The Food</vt:lpstr>
      <vt:lpstr>PowerPoint Presentation</vt:lpstr>
      <vt:lpstr>Trip Cost: Lodging, Food, Ground Transport, Tours</vt:lpstr>
      <vt:lpstr>Trip Costs</vt:lpstr>
      <vt:lpstr>Payments</vt:lpstr>
      <vt:lpstr>Q and A</vt:lpstr>
      <vt:lpstr>Next Steps – Trip Registration</vt:lpstr>
      <vt:lpstr>Soliciting Donations towards your trip </vt:lpstr>
      <vt:lpstr>Give away items- List of needed items Collection and Shipping - TBD</vt:lpstr>
      <vt:lpstr>Next Steps – Excursion at Conclusion of Mission Trip</vt:lpstr>
      <vt:lpstr>Next Steps – Medical/Dental</vt:lpstr>
      <vt:lpstr>Future Meeting Dates</vt:lpstr>
      <vt:lpstr>Contacts</vt:lpstr>
      <vt:lpstr>Closing Prayer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Missionary Seer</cp:lastModifiedBy>
  <cp:revision>1</cp:revision>
  <dcterms:modified xsi:type="dcterms:W3CDTF">2026-09-16T19:10:23Z</dcterms:modified>
</cp:coreProperties>
</file>